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9"/>
  </p:notesMasterIdLst>
  <p:handoutMasterIdLst>
    <p:handoutMasterId r:id="rId30"/>
  </p:handoutMasterIdLst>
  <p:sldIdLst>
    <p:sldId id="362" r:id="rId2"/>
    <p:sldId id="400" r:id="rId3"/>
    <p:sldId id="459" r:id="rId4"/>
    <p:sldId id="405" r:id="rId5"/>
    <p:sldId id="406" r:id="rId6"/>
    <p:sldId id="461" r:id="rId7"/>
    <p:sldId id="460" r:id="rId8"/>
    <p:sldId id="462" r:id="rId9"/>
    <p:sldId id="441" r:id="rId10"/>
    <p:sldId id="409" r:id="rId11"/>
    <p:sldId id="445" r:id="rId12"/>
    <p:sldId id="463" r:id="rId13"/>
    <p:sldId id="443" r:id="rId14"/>
    <p:sldId id="444" r:id="rId15"/>
    <p:sldId id="413" r:id="rId16"/>
    <p:sldId id="414" r:id="rId17"/>
    <p:sldId id="415" r:id="rId18"/>
    <p:sldId id="417" r:id="rId19"/>
    <p:sldId id="420" r:id="rId20"/>
    <p:sldId id="421" r:id="rId21"/>
    <p:sldId id="452" r:id="rId22"/>
    <p:sldId id="422" r:id="rId23"/>
    <p:sldId id="453" r:id="rId24"/>
    <p:sldId id="465" r:id="rId25"/>
    <p:sldId id="466" r:id="rId26"/>
    <p:sldId id="456" r:id="rId27"/>
    <p:sldId id="467" r:id="rId28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 autoAdjust="0"/>
    <p:restoredTop sz="91000" autoAdjust="0"/>
  </p:normalViewPr>
  <p:slideViewPr>
    <p:cSldViewPr>
      <p:cViewPr>
        <p:scale>
          <a:sx n="57" d="100"/>
          <a:sy n="57" d="100"/>
        </p:scale>
        <p:origin x="-720" y="1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18" Type="http://schemas.openxmlformats.org/officeDocument/2006/relationships/slide" Target="slides/slide20.xml"/><Relationship Id="rId3" Type="http://schemas.openxmlformats.org/officeDocument/2006/relationships/slide" Target="slides/slide4.xml"/><Relationship Id="rId21" Type="http://schemas.openxmlformats.org/officeDocument/2006/relationships/slide" Target="slides/slide23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17" Type="http://schemas.openxmlformats.org/officeDocument/2006/relationships/slide" Target="slides/slide19.xml"/><Relationship Id="rId2" Type="http://schemas.openxmlformats.org/officeDocument/2006/relationships/slide" Target="slides/slide3.xml"/><Relationship Id="rId16" Type="http://schemas.openxmlformats.org/officeDocument/2006/relationships/slide" Target="slides/slide18.xml"/><Relationship Id="rId20" Type="http://schemas.openxmlformats.org/officeDocument/2006/relationships/slide" Target="slides/slide22.xml"/><Relationship Id="rId1" Type="http://schemas.openxmlformats.org/officeDocument/2006/relationships/slide" Target="slides/slide2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24" Type="http://schemas.openxmlformats.org/officeDocument/2006/relationships/slide" Target="slides/slide26.xml"/><Relationship Id="rId5" Type="http://schemas.openxmlformats.org/officeDocument/2006/relationships/slide" Target="slides/slide7.xml"/><Relationship Id="rId15" Type="http://schemas.openxmlformats.org/officeDocument/2006/relationships/slide" Target="slides/slide17.xml"/><Relationship Id="rId23" Type="http://schemas.openxmlformats.org/officeDocument/2006/relationships/slide" Target="slides/slide25.xml"/><Relationship Id="rId10" Type="http://schemas.openxmlformats.org/officeDocument/2006/relationships/slide" Target="slides/slide12.xml"/><Relationship Id="rId19" Type="http://schemas.openxmlformats.org/officeDocument/2006/relationships/slide" Target="slides/slide21.xml"/><Relationship Id="rId4" Type="http://schemas.openxmlformats.org/officeDocument/2006/relationships/slide" Target="slides/slide5.xml"/><Relationship Id="rId9" Type="http://schemas.openxmlformats.org/officeDocument/2006/relationships/slide" Target="slides/slide11.xml"/><Relationship Id="rId14" Type="http://schemas.openxmlformats.org/officeDocument/2006/relationships/slide" Target="slides/slide16.xml"/><Relationship Id="rId22" Type="http://schemas.openxmlformats.org/officeDocument/2006/relationships/slide" Target="slides/slide2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B0FCD4D-5FBB-4616-BA16-727FB60203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255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280712-08D7-4AA3-9493-016A66BC24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1626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837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041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246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451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656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270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37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475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577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577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68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798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81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915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325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42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63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80852-D3B8-424F-954E-C6564DA8F3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9E33D-C70D-4F1F-877D-08671D23FE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313CF-9F81-40CD-98A0-223949DD289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om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12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5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6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85485-31F4-4F4C-B75C-DD0E9E24564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s-ES" smtClean="0"/>
              <a:t>Naturaleza de la  C&amp;T</a:t>
            </a:r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299CED-6C2B-438C-9E8A-4C84136409A1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r>
              <a:rPr lang="es-ES" smtClean="0"/>
              <a:t>Naturaleza de la  C&amp;T</a:t>
            </a:r>
            <a:endParaRPr lang="es-E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B8704CAC-6CCA-4D02-BF93-E9ADC2865F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29" name="Picture 5" descr="home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4763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5148263" y="71438"/>
            <a:ext cx="3995737" cy="2762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C00000"/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200" i="1" dirty="0" err="1">
                <a:latin typeface="Times New Roman" charset="0"/>
              </a:rPr>
              <a:t>Metodolog</a:t>
            </a:r>
            <a:r>
              <a:rPr lang="es-PE" sz="1200" i="1" dirty="0">
                <a:latin typeface="Times New Roman" charset="0"/>
              </a:rPr>
              <a:t>ía de Investigación Científica</a:t>
            </a:r>
            <a:endParaRPr lang="it-IT" sz="1200" i="1" dirty="0">
              <a:latin typeface="Times New Roman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0" y="404813"/>
            <a:ext cx="9144000" cy="2159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 userDrawn="1"/>
        </p:nvSpPr>
        <p:spPr bwMode="auto">
          <a:xfrm>
            <a:off x="0" y="1196975"/>
            <a:ext cx="9144000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 dirty="0"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8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3636963"/>
            <a:ext cx="9109075" cy="2384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it-IT" sz="4000" dirty="0" smtClean="0">
                <a:latin typeface="Arial" charset="0"/>
                <a:cs typeface="Arial" charset="0"/>
              </a:rPr>
              <a:t>El conocimiento científico.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dirty="0" smtClean="0">
                <a:latin typeface="Arial" charset="0"/>
                <a:cs typeface="Arial" charset="0"/>
              </a:rPr>
              <a:t>Tipos de investigación.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it-IT" sz="4000" dirty="0" smtClean="0">
                <a:latin typeface="Arial" charset="0"/>
                <a:cs typeface="Arial" charset="0"/>
              </a:rPr>
              <a:t>Modelos y diseños de investigación</a:t>
            </a:r>
            <a:br>
              <a:rPr lang="it-IT" sz="4000" dirty="0" smtClean="0">
                <a:latin typeface="Arial" charset="0"/>
                <a:cs typeface="Arial" charset="0"/>
              </a:rPr>
            </a:br>
            <a:endParaRPr lang="es-ES_tradnl" sz="4000" b="1" dirty="0" smtClean="0">
              <a:latin typeface="Arial" charset="0"/>
              <a:cs typeface="Arial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9144000" cy="23034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80852-D3B8-424F-954E-C6564DA8F3AE}" type="slidenum">
              <a:rPr lang="es-ES" smtClean="0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F1521DF-34B9-4EFF-954D-9A1CA921514C}" type="slidenum">
              <a:rPr lang="en-US">
                <a:latin typeface="+mj-lt"/>
              </a:rPr>
              <a:pPr algn="l">
                <a:defRPr/>
              </a:pPr>
              <a:t>10</a:t>
            </a:fld>
            <a:endParaRPr lang="en-US">
              <a:latin typeface="+mj-lt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900113" y="1600200"/>
            <a:ext cx="7416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Buscan desarrollar una </a:t>
            </a:r>
            <a:r>
              <a:rPr lang="es-ES" sz="2800" dirty="0" err="1">
                <a:latin typeface="Arial" charset="0"/>
                <a:cs typeface="Arial" charset="0"/>
              </a:rPr>
              <a:t>imágen</a:t>
            </a:r>
            <a:r>
              <a:rPr lang="es-ES" sz="2800" dirty="0">
                <a:latin typeface="Arial" charset="0"/>
                <a:cs typeface="Arial" charset="0"/>
              </a:rPr>
              <a:t> o fiel representación (descripción) del fenómeno estudiado a partir de sus características.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>
                <a:latin typeface="Arial" charset="0"/>
                <a:cs typeface="Arial" charset="0"/>
              </a:rPr>
              <a:t>Describir en este caso es sinónimo de medir.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>
                <a:latin typeface="Arial" charset="0"/>
                <a:cs typeface="Arial" charset="0"/>
              </a:rPr>
              <a:t>Miden variables o conceptos con el fin de especificar las </a:t>
            </a:r>
            <a:r>
              <a:rPr lang="it-IT" sz="2800" dirty="0">
                <a:latin typeface="Arial" charset="0"/>
                <a:cs typeface="Arial" charset="0"/>
              </a:rPr>
              <a:t>propiedades importantes de comunidades, personas, grupos o fenómeno bajo análisis. </a:t>
            </a: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4735272-12FA-4CE2-AA07-811C8B80F6DF}" type="slidenum">
              <a:rPr lang="en-US">
                <a:latin typeface="+mj-lt"/>
              </a:rPr>
              <a:pPr algn="l">
                <a:defRPr/>
              </a:pPr>
              <a:t>11</a:t>
            </a:fld>
            <a:endParaRPr lang="en-US">
              <a:latin typeface="+mj-lt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</a:t>
            </a:r>
            <a:r>
              <a:rPr lang="es-PE" sz="4400">
                <a:latin typeface="Arial" charset="0"/>
                <a:cs typeface="Arial" charset="0"/>
              </a:rPr>
              <a:t>Correlacional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900113" y="1844675"/>
            <a:ext cx="734377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Los estudios </a:t>
            </a:r>
            <a:r>
              <a:rPr lang="es-ES" sz="2800" dirty="0" err="1">
                <a:latin typeface="Arial" charset="0"/>
                <a:cs typeface="Arial" charset="0"/>
              </a:rPr>
              <a:t>correlacionales</a:t>
            </a:r>
            <a:r>
              <a:rPr lang="es-ES" sz="2800" dirty="0"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pretenden </a:t>
            </a:r>
            <a:r>
              <a:rPr lang="es-ES" sz="2800" dirty="0">
                <a:latin typeface="Arial" charset="0"/>
                <a:cs typeface="Arial" charset="0"/>
              </a:rPr>
              <a:t>medir el grado de relación y la manera como interactúan dos o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variables entre sí. Estas relaciones se establecen dentro de </a:t>
            </a:r>
            <a:r>
              <a:rPr lang="es-ES" sz="2800" dirty="0" smtClean="0">
                <a:latin typeface="Arial" charset="0"/>
                <a:cs typeface="Arial" charset="0"/>
              </a:rPr>
              <a:t>un </a:t>
            </a:r>
            <a:r>
              <a:rPr lang="es-ES" sz="2800" dirty="0">
                <a:latin typeface="Arial" charset="0"/>
                <a:cs typeface="Arial" charset="0"/>
              </a:rPr>
              <a:t>mismo </a:t>
            </a:r>
            <a:r>
              <a:rPr lang="es-ES" sz="2800" dirty="0" smtClean="0">
                <a:latin typeface="Arial" charset="0"/>
                <a:cs typeface="Arial" charset="0"/>
              </a:rPr>
              <a:t>contexto</a:t>
            </a:r>
            <a:r>
              <a:rPr lang="es-ES" sz="2800" dirty="0">
                <a:latin typeface="Arial" charset="0"/>
                <a:cs typeface="Arial" charset="0"/>
              </a:rPr>
              <a:t>.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 smtClean="0">
                <a:latin typeface="Arial" charset="0"/>
                <a:cs typeface="Arial" charset="0"/>
              </a:rPr>
              <a:t>Variable: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una</a:t>
            </a:r>
            <a:r>
              <a:rPr lang="en-US" sz="2800" dirty="0" smtClean="0"/>
              <a:t> </a:t>
            </a:r>
            <a:r>
              <a:rPr lang="en-US" sz="2800" dirty="0" err="1" smtClean="0"/>
              <a:t>propiedad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puede</a:t>
            </a:r>
            <a:r>
              <a:rPr lang="en-US" sz="2800" dirty="0" smtClean="0"/>
              <a:t> </a:t>
            </a:r>
            <a:r>
              <a:rPr lang="en-US" sz="2800" dirty="0" err="1" smtClean="0"/>
              <a:t>fluctuar</a:t>
            </a:r>
            <a:r>
              <a:rPr lang="en-US" sz="2800" dirty="0" smtClean="0"/>
              <a:t> y </a:t>
            </a:r>
            <a:r>
              <a:rPr lang="en-US" sz="2800" dirty="0" err="1" smtClean="0"/>
              <a:t>cuya</a:t>
            </a:r>
            <a:r>
              <a:rPr lang="en-US" sz="2800" dirty="0" smtClean="0"/>
              <a:t> </a:t>
            </a:r>
            <a:r>
              <a:rPr lang="en-US" sz="2800" dirty="0" err="1" smtClean="0"/>
              <a:t>variación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susceptible de </a:t>
            </a:r>
            <a:r>
              <a:rPr lang="en-US" sz="2800" dirty="0" err="1" smtClean="0"/>
              <a:t>medirse</a:t>
            </a:r>
            <a:r>
              <a:rPr lang="en-US" sz="2800" dirty="0" smtClean="0"/>
              <a:t> o </a:t>
            </a:r>
            <a:r>
              <a:rPr lang="en-US" sz="2800" dirty="0" err="1" smtClean="0"/>
              <a:t>observarse</a:t>
            </a:r>
            <a:r>
              <a:rPr lang="en-US" sz="2800" dirty="0" smtClean="0"/>
              <a:t>.</a:t>
            </a:r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4735272-12FA-4CE2-AA07-811C8B80F6DF}" type="slidenum">
              <a:rPr lang="en-US">
                <a:latin typeface="+mj-lt"/>
              </a:rPr>
              <a:pPr algn="l">
                <a:defRPr/>
              </a:pPr>
              <a:t>12</a:t>
            </a:fld>
            <a:endParaRPr lang="en-US">
              <a:latin typeface="+mj-lt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</a:t>
            </a:r>
            <a:r>
              <a:rPr lang="es-PE" sz="4400">
                <a:latin typeface="Arial" charset="0"/>
                <a:cs typeface="Arial" charset="0"/>
              </a:rPr>
              <a:t>Correlacional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900113" y="1844675"/>
            <a:ext cx="734377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2800" dirty="0" err="1" smtClean="0">
                <a:latin typeface="+mj-lt"/>
              </a:rPr>
              <a:t>Ejemplos</a:t>
            </a:r>
            <a:r>
              <a:rPr lang="en-US" sz="2800" dirty="0" smtClean="0">
                <a:latin typeface="+mj-lt"/>
              </a:rPr>
              <a:t> de variable:</a:t>
            </a:r>
          </a:p>
          <a:p>
            <a:pPr algn="just"/>
            <a:r>
              <a:rPr lang="en-US" sz="2800" dirty="0" smtClean="0">
                <a:latin typeface="+mj-lt"/>
              </a:rPr>
              <a:t>El </a:t>
            </a:r>
            <a:r>
              <a:rPr lang="en-US" sz="2800" dirty="0" err="1" smtClean="0">
                <a:latin typeface="+mj-lt"/>
              </a:rPr>
              <a:t>género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motivación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intrínseca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hacia</a:t>
            </a:r>
            <a:r>
              <a:rPr lang="en-US" sz="2800" dirty="0" smtClean="0">
                <a:latin typeface="+mj-lt"/>
              </a:rPr>
              <a:t> el </a:t>
            </a:r>
            <a:r>
              <a:rPr lang="en-US" sz="2800" dirty="0" err="1" smtClean="0">
                <a:latin typeface="+mj-lt"/>
              </a:rPr>
              <a:t>trabajo</a:t>
            </a:r>
            <a:r>
              <a:rPr lang="en-US" sz="2800" dirty="0" smtClean="0">
                <a:latin typeface="+mj-lt"/>
              </a:rPr>
              <a:t>, el </a:t>
            </a:r>
            <a:r>
              <a:rPr lang="en-US" sz="2800" dirty="0" err="1" smtClean="0">
                <a:latin typeface="+mj-lt"/>
              </a:rPr>
              <a:t>atractivo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físico</a:t>
            </a:r>
            <a:r>
              <a:rPr lang="en-US" sz="2800" dirty="0" smtClean="0">
                <a:latin typeface="+mj-lt"/>
              </a:rPr>
              <a:t>, el </a:t>
            </a:r>
            <a:r>
              <a:rPr lang="en-US" sz="2800" dirty="0" err="1" smtClean="0">
                <a:latin typeface="+mj-lt"/>
              </a:rPr>
              <a:t>aprendizaje</a:t>
            </a:r>
            <a:r>
              <a:rPr lang="en-US" sz="2800" dirty="0" smtClean="0">
                <a:latin typeface="+mj-lt"/>
              </a:rPr>
              <a:t> de </a:t>
            </a:r>
            <a:r>
              <a:rPr lang="en-US" sz="2800" dirty="0" err="1" smtClean="0">
                <a:latin typeface="+mj-lt"/>
              </a:rPr>
              <a:t>conceptos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religión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resistencia</a:t>
            </a:r>
            <a:r>
              <a:rPr lang="en-US" sz="2800" dirty="0" smtClean="0">
                <a:latin typeface="+mj-lt"/>
              </a:rPr>
              <a:t> de un material, la </a:t>
            </a:r>
            <a:r>
              <a:rPr lang="en-US" sz="2800" dirty="0" err="1" smtClean="0">
                <a:latin typeface="+mj-lt"/>
              </a:rPr>
              <a:t>personalidad</a:t>
            </a:r>
            <a:r>
              <a:rPr lang="en-US" sz="2800" dirty="0" smtClean="0">
                <a:latin typeface="+mj-lt"/>
              </a:rPr>
              <a:t>, la </a:t>
            </a:r>
            <a:r>
              <a:rPr lang="en-US" sz="2800" dirty="0" err="1" smtClean="0">
                <a:latin typeface="+mj-lt"/>
              </a:rPr>
              <a:t>inteligencia</a:t>
            </a:r>
            <a:r>
              <a:rPr lang="en-US" sz="2800" dirty="0" smtClean="0">
                <a:latin typeface="+mj-lt"/>
              </a:rPr>
              <a:t>.</a:t>
            </a:r>
          </a:p>
          <a:p>
            <a:pPr algn="just"/>
            <a:endParaRPr lang="en-US" sz="2800" dirty="0" smtClean="0">
              <a:latin typeface="+mj-lt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Ejemplo de investigación </a:t>
            </a:r>
            <a:r>
              <a:rPr lang="es-ES" sz="2800" dirty="0" err="1" smtClean="0">
                <a:latin typeface="Arial" charset="0"/>
                <a:cs typeface="Arial" charset="0"/>
              </a:rPr>
              <a:t>correlacional</a:t>
            </a:r>
            <a:r>
              <a:rPr lang="es-ES" sz="2800" dirty="0" smtClean="0">
                <a:latin typeface="Arial" charset="0"/>
                <a:cs typeface="Arial" charset="0"/>
              </a:rPr>
              <a:t>:</a:t>
            </a:r>
          </a:p>
          <a:p>
            <a:pPr algn="just">
              <a:buFontTx/>
              <a:buChar char="-"/>
            </a:pPr>
            <a:r>
              <a:rPr lang="es-ES" sz="2800" dirty="0" smtClean="0">
                <a:latin typeface="Arial" charset="0"/>
                <a:cs typeface="Arial" charset="0"/>
              </a:rPr>
              <a:t>Rendimiento de los estudiantes de la Universidad en función del nivel económico familiar.</a:t>
            </a:r>
          </a:p>
          <a:p>
            <a:pPr algn="just"/>
            <a:endParaRPr lang="en-GB" sz="2800" dirty="0">
              <a:latin typeface="+mj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647FC5B-D87F-4E74-8C14-2E4A8F9C2CA6}" type="slidenum">
              <a:rPr lang="en-US">
                <a:latin typeface="+mj-lt"/>
              </a:rPr>
              <a:pPr algn="l">
                <a:defRPr/>
              </a:pPr>
              <a:t>13</a:t>
            </a:fld>
            <a:endParaRPr lang="en-US">
              <a:latin typeface="+mj-lt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Experimental</a:t>
            </a:r>
            <a:r>
              <a:rPr lang="es-ES" sz="4400">
                <a:latin typeface="Arial" charset="0"/>
                <a:cs typeface="Arial" charset="0"/>
              </a:rPr>
              <a:t> 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900113" y="1944688"/>
            <a:ext cx="73437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La investigación experimental consiste en la manipulación de una (o más) variables experimentales no comprobada, en condiciones rigurosamente controladas, con el fin de describir de qué modo o por qué causa se produce una situación o acontecimiento particular.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3BE73F5-CCC9-4C63-9816-EF6C687677B1}" type="slidenum">
              <a:rPr lang="en-US">
                <a:latin typeface="+mj-lt"/>
              </a:rPr>
              <a:pPr algn="l">
                <a:defRPr/>
              </a:pPr>
              <a:t>14</a:t>
            </a:fld>
            <a:endParaRPr lang="en-US">
              <a:latin typeface="+mj-lt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Experimental</a:t>
            </a:r>
            <a:r>
              <a:rPr lang="es-ES" sz="4400">
                <a:latin typeface="Arial" charset="0"/>
                <a:cs typeface="Arial" charset="0"/>
              </a:rPr>
              <a:t> 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900113" y="1944688"/>
            <a:ext cx="73437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Ejemplos: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Investigar los resultados de la enseñanza en el colegio Presidente de la República en los estudiantes de las zonas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pobres del país.</a:t>
            </a: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Investigar los resultados del uso de la enseñanza e-</a:t>
            </a:r>
            <a:r>
              <a:rPr lang="es-ES" sz="2800" dirty="0" err="1">
                <a:latin typeface="Arial" charset="0"/>
                <a:cs typeface="Arial" charset="0"/>
              </a:rPr>
              <a:t>learning</a:t>
            </a:r>
            <a:r>
              <a:rPr lang="es-ES" sz="2800" dirty="0">
                <a:latin typeface="Arial" charset="0"/>
                <a:cs typeface="Arial" charset="0"/>
              </a:rPr>
              <a:t> en las zonas </a:t>
            </a:r>
            <a:r>
              <a:rPr lang="es-ES" sz="2800" dirty="0" err="1">
                <a:latin typeface="Arial" charset="0"/>
                <a:cs typeface="Arial" charset="0"/>
              </a:rPr>
              <a:t>economicamente</a:t>
            </a:r>
            <a:r>
              <a:rPr lang="es-ES" sz="2800" dirty="0">
                <a:latin typeface="Arial" charset="0"/>
                <a:cs typeface="Arial" charset="0"/>
              </a:rPr>
              <a:t> </a:t>
            </a:r>
            <a:r>
              <a:rPr lang="es-ES" sz="2800" dirty="0" smtClean="0">
                <a:latin typeface="Arial" charset="0"/>
                <a:cs typeface="Arial" charset="0"/>
              </a:rPr>
              <a:t>más </a:t>
            </a:r>
            <a:r>
              <a:rPr lang="es-ES" sz="2800" dirty="0">
                <a:latin typeface="Arial" charset="0"/>
                <a:cs typeface="Arial" charset="0"/>
              </a:rPr>
              <a:t>pobres.</a:t>
            </a:r>
          </a:p>
          <a:p>
            <a:pPr algn="just">
              <a:buFontTx/>
              <a:buChar char="-"/>
            </a:pP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5B3AF22-E0AC-43AE-A56D-52A7E9FD5C96}" type="slidenum">
              <a:rPr lang="en-US">
                <a:latin typeface="+mj-lt"/>
              </a:rPr>
              <a:pPr algn="l">
                <a:defRPr/>
              </a:pPr>
              <a:t>15</a:t>
            </a:fld>
            <a:endParaRPr lang="en-US">
              <a:latin typeface="+mj-lt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7350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PE" sz="4400">
                <a:latin typeface="Arial" charset="0"/>
                <a:cs typeface="Arial" charset="0"/>
              </a:rPr>
              <a:t>Otras Clasificaciones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827088" y="1800225"/>
            <a:ext cx="7489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Según </a:t>
            </a:r>
            <a:r>
              <a:rPr lang="es-ES" sz="2800" dirty="0" smtClean="0">
                <a:latin typeface="Arial" charset="0"/>
                <a:cs typeface="Arial" charset="0"/>
              </a:rPr>
              <a:t>Zorrilla et. al. (1997, Metodología de la investigación), </a:t>
            </a:r>
            <a:r>
              <a:rPr lang="es-ES" sz="2800" dirty="0">
                <a:latin typeface="Arial" charset="0"/>
                <a:cs typeface="Arial" charset="0"/>
              </a:rPr>
              <a:t>la investigación se clasifica en </a:t>
            </a:r>
            <a:r>
              <a:rPr lang="es-ES" sz="2800" dirty="0" smtClean="0">
                <a:latin typeface="Arial" charset="0"/>
                <a:cs typeface="Arial" charset="0"/>
              </a:rPr>
              <a:t>cinco tipos</a:t>
            </a:r>
            <a:r>
              <a:rPr lang="es-ES" sz="2800" dirty="0">
                <a:latin typeface="Arial" charset="0"/>
                <a:cs typeface="Arial" charset="0"/>
              </a:rPr>
              <a:t>: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 </a:t>
            </a:r>
            <a:r>
              <a:rPr lang="es-ES" sz="2800" dirty="0" smtClean="0">
                <a:latin typeface="Arial" charset="0"/>
                <a:cs typeface="Arial" charset="0"/>
              </a:rPr>
              <a:t>básica.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 </a:t>
            </a:r>
            <a:r>
              <a:rPr lang="es-ES" sz="2800" dirty="0" smtClean="0">
                <a:latin typeface="Arial" charset="0"/>
                <a:cs typeface="Arial" charset="0"/>
              </a:rPr>
              <a:t>aplicada.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 smtClean="0">
                <a:latin typeface="Arial" charset="0"/>
                <a:cs typeface="Arial" charset="0"/>
              </a:rPr>
              <a:t>Investigación d</a:t>
            </a:r>
            <a:r>
              <a:rPr lang="pt-BR" sz="2800" dirty="0" err="1" smtClean="0">
                <a:latin typeface="Arial" charset="0"/>
                <a:cs typeface="Arial" charset="0"/>
              </a:rPr>
              <a:t>ocumental</a:t>
            </a:r>
            <a:r>
              <a:rPr lang="pt-BR" sz="2800" dirty="0" smtClean="0">
                <a:latin typeface="Arial" charset="0"/>
                <a:cs typeface="Arial" charset="0"/>
              </a:rPr>
              <a:t>.</a:t>
            </a:r>
            <a:endParaRPr lang="pt-BR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</a:t>
            </a:r>
            <a:r>
              <a:rPr lang="pt-BR" sz="2800" dirty="0">
                <a:latin typeface="Arial" charset="0"/>
                <a:cs typeface="Arial" charset="0"/>
              </a:rPr>
              <a:t> de c</a:t>
            </a:r>
            <a:r>
              <a:rPr lang="pt-BR" sz="2800" dirty="0" smtClean="0">
                <a:latin typeface="Arial" charset="0"/>
                <a:cs typeface="Arial" charset="0"/>
              </a:rPr>
              <a:t>ampo.</a:t>
            </a:r>
            <a:endParaRPr lang="pt-BR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Investigación</a:t>
            </a:r>
            <a:r>
              <a:rPr lang="pt-BR" sz="2800" dirty="0">
                <a:latin typeface="Arial" charset="0"/>
                <a:cs typeface="Arial" charset="0"/>
              </a:rPr>
              <a:t> v</a:t>
            </a:r>
            <a:r>
              <a:rPr lang="pt-BR" sz="2800" dirty="0" smtClean="0">
                <a:latin typeface="Arial" charset="0"/>
                <a:cs typeface="Arial" charset="0"/>
              </a:rPr>
              <a:t>ertical y horizontal. </a:t>
            </a:r>
            <a:r>
              <a:rPr lang="es-ES" sz="2800" dirty="0">
                <a:latin typeface="Arial" charset="0"/>
                <a:cs typeface="Arial" charset="0"/>
              </a:rPr>
              <a:t> 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PE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B212528-5A1D-4AC0-9A0C-7FD4C4FAF2DE}" type="slidenum">
              <a:rPr lang="en-US">
                <a:latin typeface="+mj-lt"/>
              </a:rPr>
              <a:pPr algn="l">
                <a:defRPr/>
              </a:pPr>
              <a:t>16</a:t>
            </a:fld>
            <a:endParaRPr lang="en-US">
              <a:latin typeface="+mj-lt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PE" sz="4400">
                <a:latin typeface="Arial" charset="0"/>
                <a:cs typeface="Arial" charset="0"/>
              </a:rPr>
              <a:t>Investigación Básica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900113" y="1736725"/>
            <a:ext cx="734377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Denominada </a:t>
            </a:r>
            <a:r>
              <a:rPr lang="es-ES" sz="2800" dirty="0">
                <a:latin typeface="Arial" charset="0"/>
                <a:cs typeface="Arial" charset="0"/>
              </a:rPr>
              <a:t>también pura o fundamental, busca el progreso científico, acrecentar los conocimientos teóricos, sin interesarse directamente en sus posibles aplicaciones o consecuencias </a:t>
            </a:r>
            <a:r>
              <a:rPr lang="es-ES" sz="2800" dirty="0" smtClean="0">
                <a:latin typeface="Arial" charset="0"/>
                <a:cs typeface="Arial" charset="0"/>
              </a:rPr>
              <a:t>prácticas.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7B289443-4C2A-4001-8CA6-1B27F1BF994D}" type="slidenum">
              <a:rPr lang="en-US">
                <a:latin typeface="+mj-lt"/>
              </a:rPr>
              <a:pPr algn="l">
                <a:defRPr/>
              </a:pPr>
              <a:t>17</a:t>
            </a:fld>
            <a:endParaRPr lang="en-US">
              <a:latin typeface="+mj-lt"/>
            </a:endParaRP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8064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Investigación Aplicada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827088" y="1944688"/>
            <a:ext cx="75612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-Depende </a:t>
            </a:r>
            <a:r>
              <a:rPr lang="es-ES" sz="2800" dirty="0">
                <a:latin typeface="Arial" charset="0"/>
                <a:cs typeface="Arial" charset="0"/>
              </a:rPr>
              <a:t>de los descubrimientos y avances de la investigación básica y se enriquece con </a:t>
            </a:r>
            <a:r>
              <a:rPr lang="es-ES" sz="2800" dirty="0" smtClean="0">
                <a:latin typeface="Arial" charset="0"/>
                <a:cs typeface="Arial" charset="0"/>
              </a:rPr>
              <a:t>ellos.</a:t>
            </a: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-Se </a:t>
            </a:r>
            <a:r>
              <a:rPr lang="es-ES" sz="2800" dirty="0">
                <a:latin typeface="Arial" charset="0"/>
                <a:cs typeface="Arial" charset="0"/>
              </a:rPr>
              <a:t>caracteriza por su interés en la aplicación, utilización y consecuencias prácticas de los </a:t>
            </a:r>
            <a:r>
              <a:rPr lang="es-ES" sz="2800" dirty="0" smtClean="0">
                <a:latin typeface="Arial" charset="0"/>
                <a:cs typeface="Arial" charset="0"/>
              </a:rPr>
              <a:t>conocimientos.</a:t>
            </a: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 Busca </a:t>
            </a:r>
            <a:r>
              <a:rPr lang="es-ES" sz="2800" dirty="0">
                <a:latin typeface="Arial" charset="0"/>
                <a:cs typeface="Arial" charset="0"/>
              </a:rPr>
              <a:t>el conocer para hacer, para actuar, para </a:t>
            </a:r>
            <a:r>
              <a:rPr lang="it-IT" sz="2800" dirty="0">
                <a:latin typeface="Arial" charset="0"/>
                <a:cs typeface="Arial" charset="0"/>
              </a:rPr>
              <a:t>construir, para modificar.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8198304F-CFF9-47DA-943D-E0CE28AFA7C9}" type="slidenum">
              <a:rPr lang="en-US">
                <a:latin typeface="+mj-lt"/>
              </a:rPr>
              <a:pPr algn="l">
                <a:defRPr/>
              </a:pPr>
              <a:t>18</a:t>
            </a:fld>
            <a:endParaRPr lang="en-US">
              <a:latin typeface="+mj-lt"/>
            </a:endParaRP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6635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4400">
                <a:latin typeface="Arial" charset="0"/>
                <a:cs typeface="Arial" charset="0"/>
              </a:rPr>
              <a:t>Investigación Documental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900113" y="1371600"/>
            <a:ext cx="73437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La </a:t>
            </a:r>
            <a:r>
              <a:rPr lang="es-ES" sz="2800" dirty="0">
                <a:latin typeface="Arial" charset="0"/>
                <a:cs typeface="Arial" charset="0"/>
              </a:rPr>
              <a:t>investigación documental es </a:t>
            </a:r>
            <a:r>
              <a:rPr lang="es-ES" sz="2800" dirty="0" smtClean="0">
                <a:latin typeface="Arial" charset="0"/>
                <a:cs typeface="Arial" charset="0"/>
              </a:rPr>
              <a:t>aquella </a:t>
            </a:r>
            <a:r>
              <a:rPr lang="es-ES" sz="2800" dirty="0">
                <a:latin typeface="Arial" charset="0"/>
                <a:cs typeface="Arial" charset="0"/>
              </a:rPr>
              <a:t>que se realiza a través de la consulta de </a:t>
            </a:r>
            <a:r>
              <a:rPr lang="it-IT" sz="2800" dirty="0">
                <a:latin typeface="Arial" charset="0"/>
                <a:cs typeface="Arial" charset="0"/>
              </a:rPr>
              <a:t>documentos (libros, revistas, periódicos, memorias, anuarios, registros, códigos, </a:t>
            </a:r>
            <a:r>
              <a:rPr lang="es-ES" sz="2800" dirty="0">
                <a:latin typeface="Arial" charset="0"/>
                <a:cs typeface="Arial" charset="0"/>
              </a:rPr>
              <a:t>constituciones, etc.). </a:t>
            </a:r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0D1B9DEF-BC8D-437F-B279-CE4A12216C56}" type="slidenum">
              <a:rPr lang="en-US">
                <a:latin typeface="+mj-lt"/>
              </a:rPr>
              <a:pPr algn="l">
                <a:defRPr/>
              </a:pPr>
              <a:t>19</a:t>
            </a:fld>
            <a:endParaRPr lang="en-US">
              <a:latin typeface="+mj-lt"/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250825" y="515938"/>
            <a:ext cx="8642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 dirty="0" err="1">
                <a:latin typeface="Arial" charset="0"/>
                <a:cs typeface="Arial" charset="0"/>
              </a:rPr>
              <a:t>Investigaci</a:t>
            </a:r>
            <a:r>
              <a:rPr lang="es-PE" sz="4400" dirty="0" err="1">
                <a:latin typeface="Arial" charset="0"/>
                <a:cs typeface="Arial" charset="0"/>
              </a:rPr>
              <a:t>ón</a:t>
            </a:r>
            <a:r>
              <a:rPr lang="es-PE" sz="4400" dirty="0">
                <a:latin typeface="Arial" charset="0"/>
                <a:cs typeface="Arial" charset="0"/>
              </a:rPr>
              <a:t> Documental - Tipos</a:t>
            </a:r>
            <a:endParaRPr lang="en-US" sz="4400" dirty="0">
              <a:latin typeface="Arial" charset="0"/>
              <a:cs typeface="Arial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524000"/>
            <a:ext cx="7416800" cy="4486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2288AB6-8D48-4CF6-A3A0-67AAD908833E}" type="slidenum">
              <a:rPr lang="en-US">
                <a:latin typeface="+mj-lt"/>
              </a:rPr>
              <a:pPr algn="l">
                <a:defRPr/>
              </a:pPr>
              <a:t>2</a:t>
            </a:fld>
            <a:endParaRPr lang="en-US">
              <a:latin typeface="+mj-lt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692275" y="549275"/>
            <a:ext cx="734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 b="1" dirty="0" err="1" smtClean="0">
                <a:latin typeface="Arial" charset="0"/>
                <a:cs typeface="Arial" charset="0"/>
              </a:rPr>
              <a:t>Conocimiento</a:t>
            </a:r>
            <a:r>
              <a:rPr lang="en-US" sz="4400" b="1" dirty="0" smtClean="0">
                <a:latin typeface="Arial" charset="0"/>
                <a:cs typeface="Arial" charset="0"/>
              </a:rPr>
              <a:t> </a:t>
            </a:r>
            <a:r>
              <a:rPr lang="en-US" sz="4400" b="1" dirty="0" err="1" smtClean="0">
                <a:latin typeface="Arial" charset="0"/>
                <a:cs typeface="Arial" charset="0"/>
              </a:rPr>
              <a:t>Científico</a:t>
            </a:r>
            <a:endParaRPr lang="en-US" sz="4400" b="1" dirty="0">
              <a:latin typeface="Arial" charset="0"/>
              <a:cs typeface="Arial" charset="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00113" y="1844675"/>
            <a:ext cx="72723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PE" sz="2800" dirty="0" smtClean="0">
                <a:latin typeface="+mj-lt"/>
              </a:rPr>
              <a:t>Se </a:t>
            </a:r>
            <a:r>
              <a:rPr lang="es-PE" sz="2800" dirty="0">
                <a:latin typeface="+mj-lt"/>
              </a:rPr>
              <a:t>puede </a:t>
            </a:r>
            <a:r>
              <a:rPr lang="es-PE" sz="2800" dirty="0" smtClean="0">
                <a:latin typeface="+mj-lt"/>
              </a:rPr>
              <a:t>definir </a:t>
            </a:r>
            <a:r>
              <a:rPr lang="es-PE" sz="2800" dirty="0">
                <a:latin typeface="+mj-lt"/>
              </a:rPr>
              <a:t>como </a:t>
            </a:r>
            <a:r>
              <a:rPr lang="es-PE" sz="2800" dirty="0" smtClean="0">
                <a:latin typeface="+mj-lt"/>
              </a:rPr>
              <a:t>un conjunto de conocimientos racionales, sistemáticos, exactos </a:t>
            </a:r>
            <a:r>
              <a:rPr lang="es-PE" sz="2800" dirty="0">
                <a:latin typeface="+mj-lt"/>
              </a:rPr>
              <a:t>y </a:t>
            </a:r>
            <a:r>
              <a:rPr lang="es-PE" sz="2800" dirty="0" smtClean="0">
                <a:latin typeface="+mj-lt"/>
              </a:rPr>
              <a:t>verificables. Estos conocimientos son obtenidos por el método científico.</a:t>
            </a:r>
            <a:endParaRPr lang="es-PE" sz="2800" dirty="0">
              <a:latin typeface="+mj-lt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549775"/>
            <a:ext cx="2951162" cy="2263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E0D64DC9-0BBD-43A9-A400-6CE5A34EE303}" type="slidenum">
              <a:rPr lang="en-US">
                <a:latin typeface="+mj-lt"/>
              </a:rPr>
              <a:pPr algn="l">
                <a:defRPr/>
              </a:pPr>
              <a:t>20</a:t>
            </a:fld>
            <a:endParaRPr lang="en-US">
              <a:latin typeface="+mj-lt"/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900113" y="1371600"/>
            <a:ext cx="7200900" cy="48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Conjunto </a:t>
            </a:r>
            <a:r>
              <a:rPr lang="es-ES" sz="2800" dirty="0">
                <a:latin typeface="Arial" charset="0"/>
                <a:cs typeface="Arial" charset="0"/>
              </a:rPr>
              <a:t>de actividades metódicas y técnicas que tienen como finalidad obtener la información necesaria en contacto directo con el objeto de estudio, </a:t>
            </a:r>
            <a:r>
              <a:rPr lang="es-ES" sz="2800" dirty="0" smtClean="0">
                <a:latin typeface="Arial" charset="0"/>
                <a:cs typeface="Arial" charset="0"/>
              </a:rPr>
              <a:t>observándolo </a:t>
            </a:r>
            <a:r>
              <a:rPr lang="es-ES" sz="2800" dirty="0">
                <a:latin typeface="Arial" charset="0"/>
                <a:cs typeface="Arial" charset="0"/>
              </a:rPr>
              <a:t>y/o encuestándolo.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C4F4031-76BD-41B1-BF83-B3CA44DE6ADA}" type="slidenum">
              <a:rPr lang="en-US">
                <a:latin typeface="+mj-lt"/>
              </a:rPr>
              <a:pPr algn="l">
                <a:defRPr/>
              </a:pPr>
              <a:t>21</a:t>
            </a:fld>
            <a:endParaRPr lang="en-US">
              <a:latin typeface="+mj-lt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755650" y="1371600"/>
            <a:ext cx="7561263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Ejemplos: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 dirty="0">
                <a:latin typeface="Arial" charset="0"/>
                <a:cs typeface="Arial" charset="0"/>
              </a:rPr>
              <a:t>Estudio de campo sobre los efectos dañinos de  la comida chatarra en los </a:t>
            </a:r>
            <a:r>
              <a:rPr lang="es-ES" sz="2800" dirty="0" smtClean="0">
                <a:latin typeface="Arial" charset="0"/>
                <a:cs typeface="Arial" charset="0"/>
              </a:rPr>
              <a:t>jóvenes </a:t>
            </a:r>
            <a:r>
              <a:rPr lang="es-ES" sz="2800" dirty="0">
                <a:latin typeface="Arial" charset="0"/>
                <a:cs typeface="Arial" charset="0"/>
              </a:rPr>
              <a:t>universitarios  en la actualidad</a:t>
            </a:r>
            <a:r>
              <a:rPr lang="es-ES" sz="2800" dirty="0" smtClean="0">
                <a:latin typeface="Arial" charset="0"/>
                <a:cs typeface="Arial" charset="0"/>
              </a:rPr>
              <a:t>.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PE" sz="2800" dirty="0" smtClean="0">
                <a:latin typeface="Arial" charset="0"/>
                <a:cs typeface="Arial" charset="0"/>
              </a:rPr>
              <a:t>Estudio de campo sobre el índice de analfabetos en una cierta región del país. 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A7D81C92-F425-4783-85B9-C0D850A1D1A8}" type="slidenum">
              <a:rPr lang="en-US">
                <a:latin typeface="+mj-lt"/>
              </a:rPr>
              <a:pPr algn="l">
                <a:defRPr/>
              </a:pPr>
              <a:t>22</a:t>
            </a:fld>
            <a:endParaRPr lang="en-US">
              <a:latin typeface="+mj-lt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557338"/>
            <a:ext cx="5832475" cy="4697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755650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</a:t>
            </a:r>
            <a:r>
              <a:rPr lang="es-PE" sz="4400">
                <a:latin typeface="Arial" charset="0"/>
                <a:cs typeface="Arial" charset="0"/>
              </a:rPr>
              <a:t>ón de Campo</a:t>
            </a:r>
            <a:endParaRPr lang="en-US" sz="44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D5BE82E-A776-4AFD-B603-F9955EDF40D9}" type="slidenum">
              <a:rPr lang="en-US">
                <a:latin typeface="+mj-lt"/>
              </a:rPr>
              <a:pPr algn="l">
                <a:defRPr/>
              </a:pPr>
              <a:t>23</a:t>
            </a:fld>
            <a:endParaRPr lang="en-US">
              <a:latin typeface="+mj-lt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971550" y="1658938"/>
            <a:ext cx="72723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 smtClean="0"/>
              <a:t> </a:t>
            </a:r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 </a:t>
            </a:r>
            <a:r>
              <a:rPr lang="es-ES" sz="2800" b="1" dirty="0"/>
              <a:t>experimental:</a:t>
            </a:r>
            <a:r>
              <a:rPr lang="es-ES" sz="2800" dirty="0"/>
              <a:t> consiste en someter el objeto de estudio a variables, condiciones controladas y conocidas por el investigador para observar los resultados que cada variable ejerce sobre el objeto bajo estudio. </a:t>
            </a:r>
            <a:r>
              <a:rPr lang="es-ES" sz="2800" dirty="0" smtClean="0"/>
              <a:t>No se </a:t>
            </a:r>
            <a:r>
              <a:rPr lang="es-ES" sz="2800" dirty="0"/>
              <a:t>aplica para estudios sociales.</a:t>
            </a:r>
          </a:p>
          <a:p>
            <a:pPr algn="just"/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D5BE82E-A776-4AFD-B603-F9955EDF40D9}" type="slidenum">
              <a:rPr lang="en-US">
                <a:latin typeface="+mj-lt"/>
              </a:rPr>
              <a:pPr algn="l">
                <a:defRPr/>
              </a:pPr>
              <a:t>24</a:t>
            </a:fld>
            <a:endParaRPr lang="en-US">
              <a:latin typeface="+mj-lt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1000100" y="1357298"/>
            <a:ext cx="72723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b="1" dirty="0" smtClean="0"/>
              <a:t>Diseño </a:t>
            </a:r>
            <a:r>
              <a:rPr lang="es-ES" sz="2800" b="1" dirty="0"/>
              <a:t>P</a:t>
            </a:r>
            <a:r>
              <a:rPr lang="es-ES" sz="2800" b="1" dirty="0" smtClean="0"/>
              <a:t>ost–facto</a:t>
            </a:r>
            <a:r>
              <a:rPr lang="es-ES" sz="2800" b="1" dirty="0"/>
              <a:t>:</a:t>
            </a:r>
            <a:r>
              <a:rPr lang="es-ES" sz="2800" dirty="0"/>
              <a:t> consiste en que </a:t>
            </a:r>
            <a:r>
              <a:rPr lang="es-ES" sz="2800" dirty="0" smtClean="0"/>
              <a:t>el </a:t>
            </a:r>
            <a:r>
              <a:rPr lang="es-ES" sz="2800" dirty="0"/>
              <a:t>investigador realice una prueba donde no controla ni regula el entorno se efectúa posterior a los hechos</a:t>
            </a:r>
            <a:r>
              <a:rPr lang="es-ES" sz="2800" dirty="0" smtClean="0"/>
              <a:t>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b="1" dirty="0" smtClean="0"/>
              <a:t>Diseño encuesta:</a:t>
            </a:r>
            <a:r>
              <a:rPr lang="es-ES" sz="2800" dirty="0" smtClean="0"/>
              <a:t> consiste en preguntar de forma directa y simple a determinadas personas representativas de la población bajo estudio, para conocer su comportamiento. Se aplica para ciencias sociales.</a:t>
            </a:r>
          </a:p>
          <a:p>
            <a:pPr algn="just">
              <a:buFont typeface="Arial" charset="0"/>
              <a:buChar char="•"/>
            </a:pP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701A27DB-1E59-4199-AF9A-C1135EA80423}" type="slidenum">
              <a:rPr lang="en-US">
                <a:latin typeface="+mj-lt"/>
              </a:rPr>
              <a:pPr algn="l">
                <a:defRPr/>
              </a:pPr>
              <a:t>25</a:t>
            </a:fld>
            <a:endParaRPr lang="en-US">
              <a:latin typeface="+mj-lt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395288" y="549275"/>
            <a:ext cx="87487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latin typeface="Arial" charset="0"/>
                <a:cs typeface="Arial" charset="0"/>
              </a:rPr>
              <a:t>Investigaci</a:t>
            </a:r>
            <a:r>
              <a:rPr lang="es-PE" sz="3600">
                <a:latin typeface="Arial" charset="0"/>
                <a:cs typeface="Arial" charset="0"/>
              </a:rPr>
              <a:t>ón de Campo - </a:t>
            </a:r>
            <a:r>
              <a:rPr lang="it-IT" sz="3600">
                <a:latin typeface="Arial" charset="0"/>
                <a:cs typeface="Arial" charset="0"/>
              </a:rPr>
              <a:t>tipos de diseño</a:t>
            </a:r>
            <a:endParaRPr lang="en-US" sz="3600">
              <a:latin typeface="Arial" charset="0"/>
              <a:cs typeface="Arial" charset="0"/>
            </a:endParaRP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971550" y="1371600"/>
            <a:ext cx="7272338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>
              <a:buFont typeface="Arial" charset="0"/>
              <a:buChar char="•"/>
            </a:pPr>
            <a:endParaRPr lang="es-ES" sz="2800" dirty="0" smtClean="0"/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 </a:t>
            </a:r>
            <a:r>
              <a:rPr lang="es-ES" sz="2800" b="1" dirty="0"/>
              <a:t>panel:</a:t>
            </a:r>
            <a:r>
              <a:rPr lang="es-ES" sz="2800" dirty="0"/>
              <a:t> consiste en encuestas repetidas que se aplica a una misma muestra para observar la </a:t>
            </a:r>
            <a:r>
              <a:rPr lang="es-ES" sz="2800" dirty="0" smtClean="0"/>
              <a:t>evolución.</a:t>
            </a:r>
          </a:p>
          <a:p>
            <a:pPr algn="just"/>
            <a:endParaRPr lang="es-ES" sz="2800" dirty="0" smtClean="0"/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Diseños cualitativos:</a:t>
            </a:r>
            <a:r>
              <a:rPr lang="es-ES" sz="2800" dirty="0" smtClean="0"/>
              <a:t> trata de recuperar para el análisis, parte de la complejidad del sujeto, modo de ser y hacer en el medio que lo rodea.</a:t>
            </a:r>
          </a:p>
          <a:p>
            <a:pPr algn="just">
              <a:buFont typeface="Arial" charset="0"/>
              <a:buChar char="•"/>
            </a:pPr>
            <a:endParaRPr lang="es-ES" sz="2800" dirty="0" smtClean="0"/>
          </a:p>
          <a:p>
            <a:pPr algn="just">
              <a:buFont typeface="Arial" charset="0"/>
              <a:buChar char="•"/>
            </a:pPr>
            <a:r>
              <a:rPr lang="es-ES" sz="2800" b="1" dirty="0" smtClean="0"/>
              <a:t>Estudio de Casos:</a:t>
            </a:r>
            <a:r>
              <a:rPr lang="es-ES" sz="2800" dirty="0" smtClean="0"/>
              <a:t> consiste en profundizar el estudio en uno o varios objetos de investigación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9A8A88BC-0AC7-4EF4-A1B5-6A9C3E87DF1D}" type="slidenum">
              <a:rPr lang="en-US">
                <a:latin typeface="+mj-lt"/>
              </a:rPr>
              <a:pPr algn="l">
                <a:defRPr/>
              </a:pPr>
              <a:t>26</a:t>
            </a:fld>
            <a:endParaRPr lang="en-US" dirty="0">
              <a:latin typeface="+mj-lt"/>
            </a:endParaRPr>
          </a:p>
        </p:txBody>
      </p:sp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323850" y="549275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s-ES" sz="3600" dirty="0">
                <a:latin typeface="Arial" charset="0"/>
                <a:cs typeface="Arial" charset="0"/>
              </a:rPr>
              <a:t>Investigación Transversal y Horizontal</a:t>
            </a:r>
            <a:endParaRPr lang="en-US" sz="3600" dirty="0">
              <a:latin typeface="Arial" charset="0"/>
              <a:cs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900113" y="1800225"/>
            <a:ext cx="72723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investigación según el período de tiempo en que se desarrolla puede ser de </a:t>
            </a:r>
            <a:r>
              <a:rPr lang="es-ES" sz="2800" dirty="0" smtClean="0">
                <a:latin typeface="Arial" charset="0"/>
                <a:cs typeface="Arial" charset="0"/>
              </a:rPr>
              <a:t>tipo: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-Horizontal </a:t>
            </a:r>
            <a:r>
              <a:rPr lang="es-ES" sz="2800" dirty="0">
                <a:latin typeface="Arial" charset="0"/>
                <a:cs typeface="Arial" charset="0"/>
              </a:rPr>
              <a:t>o </a:t>
            </a:r>
            <a:r>
              <a:rPr lang="es-ES" sz="2800" dirty="0" smtClean="0">
                <a:latin typeface="Arial" charset="0"/>
                <a:cs typeface="Arial" charset="0"/>
              </a:rPr>
              <a:t>longitudinal, </a:t>
            </a:r>
            <a:r>
              <a:rPr lang="es-ES" sz="2800" dirty="0">
                <a:latin typeface="Arial" charset="0"/>
                <a:cs typeface="Arial" charset="0"/>
              </a:rPr>
              <a:t>cuando se extiende a través del tiempo dando seguimiento a un </a:t>
            </a:r>
            <a:r>
              <a:rPr lang="es-ES" sz="2800" dirty="0" smtClean="0">
                <a:latin typeface="Arial" charset="0"/>
                <a:cs typeface="Arial" charset="0"/>
              </a:rPr>
              <a:t>fenómeno.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ES" sz="2800" dirty="0" smtClean="0">
                <a:latin typeface="Arial" charset="0"/>
                <a:cs typeface="Arial" charset="0"/>
              </a:rPr>
              <a:t>-Vertical </a:t>
            </a:r>
            <a:r>
              <a:rPr lang="es-ES" sz="2800" dirty="0">
                <a:latin typeface="Arial" charset="0"/>
                <a:cs typeface="Arial" charset="0"/>
              </a:rPr>
              <a:t>o transversal cuando apunta a un momento y tiempo definido. </a:t>
            </a: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7199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spcBef>
                <a:spcPct val="50000"/>
              </a:spcBef>
            </a:pPr>
            <a:r>
              <a:rPr lang="es-PE" sz="4400" dirty="0" smtClean="0">
                <a:latin typeface="Arial" charset="0"/>
                <a:cs typeface="Arial" charset="0"/>
              </a:rPr>
              <a:t>Referencias</a:t>
            </a:r>
            <a:endParaRPr lang="es-ES" sz="4400" dirty="0">
              <a:latin typeface="Arial" charset="0"/>
              <a:cs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71550" y="1989138"/>
            <a:ext cx="7129463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Sampieri</a:t>
            </a:r>
            <a:r>
              <a:rPr lang="en-US" sz="2800" dirty="0" smtClean="0"/>
              <a:t> R.H., Fernandez-</a:t>
            </a:r>
            <a:r>
              <a:rPr lang="en-US" sz="2800" dirty="0" err="1" smtClean="0"/>
              <a:t>Collado</a:t>
            </a:r>
            <a:r>
              <a:rPr lang="en-US" sz="2800" dirty="0" smtClean="0"/>
              <a:t> C., </a:t>
            </a:r>
            <a:r>
              <a:rPr lang="en-US" sz="2800" dirty="0" err="1" smtClean="0"/>
              <a:t>Lucio</a:t>
            </a:r>
            <a:r>
              <a:rPr lang="en-US" sz="2800" dirty="0" smtClean="0"/>
              <a:t> P.B.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4ta </a:t>
            </a:r>
            <a:r>
              <a:rPr lang="en-US" sz="2800" dirty="0" err="1" smtClean="0"/>
              <a:t>Edición</a:t>
            </a:r>
            <a:r>
              <a:rPr lang="en-US" sz="2800" dirty="0" smtClean="0"/>
              <a:t>, McGraw-Hill </a:t>
            </a:r>
            <a:r>
              <a:rPr lang="en-US" sz="2800" dirty="0" err="1" smtClean="0"/>
              <a:t>Interamericana</a:t>
            </a:r>
            <a:r>
              <a:rPr lang="en-US" sz="2800" dirty="0" smtClean="0"/>
              <a:t>, 2006, México.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smtClean="0"/>
              <a:t>Bunge M., La </a:t>
            </a:r>
            <a:r>
              <a:rPr lang="en-US" sz="2800" dirty="0" err="1" smtClean="0"/>
              <a:t>Ciencia</a:t>
            </a:r>
            <a:r>
              <a:rPr lang="en-US" sz="2800" dirty="0" smtClean="0"/>
              <a:t>,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Método</a:t>
            </a:r>
            <a:r>
              <a:rPr lang="en-US" sz="2800" dirty="0" smtClean="0"/>
              <a:t> y </a:t>
            </a:r>
            <a:r>
              <a:rPr lang="en-US" sz="2800" dirty="0" err="1" smtClean="0"/>
              <a:t>su</a:t>
            </a:r>
            <a:r>
              <a:rPr lang="en-US" sz="2800" dirty="0" smtClean="0"/>
              <a:t> </a:t>
            </a:r>
            <a:r>
              <a:rPr lang="en-US" sz="2800" dirty="0" err="1" smtClean="0"/>
              <a:t>Filosofía</a:t>
            </a:r>
            <a:r>
              <a:rPr lang="en-US" sz="2800" dirty="0" smtClean="0"/>
              <a:t>,</a:t>
            </a:r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r>
              <a:rPr lang="en-US" sz="2800" dirty="0" err="1" smtClean="0"/>
              <a:t>Zorrilla</a:t>
            </a:r>
            <a:r>
              <a:rPr lang="en-US" sz="2800" dirty="0" smtClean="0"/>
              <a:t> S., Torres M., </a:t>
            </a:r>
            <a:r>
              <a:rPr lang="en-US" sz="2800" dirty="0" err="1" smtClean="0"/>
              <a:t>Cervo</a:t>
            </a:r>
            <a:r>
              <a:rPr lang="en-US" sz="2800" dirty="0" smtClean="0"/>
              <a:t> A., </a:t>
            </a:r>
            <a:r>
              <a:rPr lang="en-US" sz="2800" dirty="0" err="1" smtClean="0"/>
              <a:t>Bervian</a:t>
            </a:r>
            <a:r>
              <a:rPr lang="en-US" sz="2800" dirty="0" smtClean="0"/>
              <a:t> P., </a:t>
            </a:r>
            <a:r>
              <a:rPr lang="en-US" sz="2800" dirty="0" err="1" smtClean="0"/>
              <a:t>Metodología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investigación</a:t>
            </a:r>
            <a:r>
              <a:rPr lang="en-US" sz="2800" dirty="0" smtClean="0"/>
              <a:t>, McGraw-Hill, 1997. </a:t>
            </a:r>
            <a:endParaRPr lang="es-ES" sz="2800" dirty="0" smtClean="0"/>
          </a:p>
          <a:p>
            <a:pPr marL="174625" indent="-174625" algn="just">
              <a:spcBef>
                <a:spcPct val="50000"/>
              </a:spcBef>
              <a:buFontTx/>
              <a:buChar char="•"/>
            </a:pPr>
            <a:endParaRPr lang="es-ES" sz="2800" dirty="0">
              <a:latin typeface="Arial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E66A-D490-4289-A82D-D5BE1E04162E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2288AB6-8D48-4CF6-A3A0-67AAD908833E}" type="slidenum">
              <a:rPr lang="en-US">
                <a:latin typeface="+mj-lt"/>
              </a:rPr>
              <a:pPr algn="l">
                <a:defRPr/>
              </a:pPr>
              <a:t>3</a:t>
            </a:fld>
            <a:endParaRPr lang="en-US">
              <a:latin typeface="+mj-lt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692275" y="549275"/>
            <a:ext cx="734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 b="1">
                <a:latin typeface="Arial" charset="0"/>
                <a:cs typeface="Arial" charset="0"/>
              </a:rPr>
              <a:t>Investigación Científica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00113" y="1844675"/>
            <a:ext cx="72723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PE" sz="2800" dirty="0">
                <a:latin typeface="Arial" charset="0"/>
                <a:cs typeface="Arial" charset="0"/>
              </a:rPr>
              <a:t>Es la </a:t>
            </a:r>
            <a:r>
              <a:rPr lang="es-PE" sz="2800" dirty="0" smtClean="0">
                <a:latin typeface="Arial" charset="0"/>
                <a:cs typeface="Arial" charset="0"/>
              </a:rPr>
              <a:t>búsqueda de la solución de </a:t>
            </a:r>
            <a:r>
              <a:rPr lang="es-PE" sz="2800" dirty="0">
                <a:latin typeface="Arial" charset="0"/>
                <a:cs typeface="Arial" charset="0"/>
              </a:rPr>
              <a:t>un problema de conocimiento empleando a su vez </a:t>
            </a:r>
            <a:r>
              <a:rPr lang="es-PE" sz="2800" dirty="0" smtClean="0">
                <a:latin typeface="Arial" charset="0"/>
                <a:cs typeface="Arial" charset="0"/>
              </a:rPr>
              <a:t>métodos </a:t>
            </a:r>
            <a:r>
              <a:rPr lang="es-PE" sz="2800" dirty="0">
                <a:latin typeface="Arial" charset="0"/>
                <a:cs typeface="Arial" charset="0"/>
              </a:rPr>
              <a:t>y sistemas de análisis </a:t>
            </a:r>
            <a:r>
              <a:rPr lang="es-PE" sz="2800" dirty="0" smtClean="0">
                <a:latin typeface="Arial" charset="0"/>
                <a:cs typeface="Arial" charset="0"/>
              </a:rPr>
              <a:t>científicos y </a:t>
            </a:r>
            <a:r>
              <a:rPr lang="es-PE" sz="2800" dirty="0">
                <a:latin typeface="Arial" charset="0"/>
                <a:cs typeface="Arial" charset="0"/>
              </a:rPr>
              <a:t>que a su vez van a generar nuevos conocimientos.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549775"/>
            <a:ext cx="2951162" cy="2263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4D5EEFCA-26B4-42B9-BBCE-79F9296DD2F6}" type="slidenum">
              <a:rPr lang="en-US">
                <a:latin typeface="+mj-lt"/>
              </a:rPr>
              <a:pPr algn="l">
                <a:defRPr/>
              </a:pPr>
              <a:t>4</a:t>
            </a:fld>
            <a:endParaRPr lang="en-US" dirty="0">
              <a:latin typeface="+mj-lt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>
                <a:latin typeface="Arial" charset="0"/>
                <a:cs typeface="Arial" charset="0"/>
              </a:rPr>
              <a:t>Tipos de Investigación Científica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971550" y="1500174"/>
            <a:ext cx="7200900" cy="401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forma más común de clasificar las investigaciones </a:t>
            </a:r>
            <a:r>
              <a:rPr lang="es-ES" sz="2800" dirty="0" smtClean="0">
                <a:latin typeface="Arial" charset="0"/>
                <a:cs typeface="Arial" charset="0"/>
              </a:rPr>
              <a:t>es cronológicamente:</a:t>
            </a:r>
          </a:p>
          <a:p>
            <a:pPr algn="just">
              <a:buFontTx/>
              <a:buChar char="-"/>
            </a:pPr>
            <a:r>
              <a:rPr lang="es-ES" sz="2800" dirty="0" err="1" smtClean="0">
                <a:latin typeface="Arial" charset="0"/>
                <a:cs typeface="Arial" charset="0"/>
              </a:rPr>
              <a:t>Invetigación</a:t>
            </a:r>
            <a:r>
              <a:rPr lang="es-ES" sz="2800" dirty="0" smtClean="0">
                <a:latin typeface="Arial" charset="0"/>
                <a:cs typeface="Arial" charset="0"/>
              </a:rPr>
              <a:t> Histórica: de las cosas pasadas.</a:t>
            </a:r>
          </a:p>
          <a:p>
            <a:pPr algn="just">
              <a:buFontTx/>
              <a:buChar char="-"/>
            </a:pPr>
            <a:r>
              <a:rPr lang="es-ES" sz="2800" dirty="0" smtClean="0">
                <a:latin typeface="Arial" charset="0"/>
                <a:cs typeface="Arial" charset="0"/>
              </a:rPr>
              <a:t>Investigación exploratoria, descriptiva, </a:t>
            </a:r>
            <a:r>
              <a:rPr lang="es-ES" sz="2800" dirty="0" err="1" smtClean="0">
                <a:latin typeface="Arial" charset="0"/>
                <a:cs typeface="Arial" charset="0"/>
              </a:rPr>
              <a:t>correlacional</a:t>
            </a:r>
            <a:r>
              <a:rPr lang="es-ES" sz="2800" dirty="0" smtClean="0">
                <a:latin typeface="Arial" charset="0"/>
                <a:cs typeface="Arial" charset="0"/>
              </a:rPr>
              <a:t>:  del presente.</a:t>
            </a:r>
          </a:p>
          <a:p>
            <a:pPr algn="just">
              <a:buFontTx/>
              <a:buChar char="-"/>
            </a:pPr>
            <a:r>
              <a:rPr lang="it-IT" sz="2800" dirty="0" smtClean="0">
                <a:latin typeface="Arial" charset="0"/>
                <a:cs typeface="Arial" charset="0"/>
              </a:rPr>
              <a:t>Experimental:  de lo que puede suceder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it-IT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 </a:t>
            </a:r>
          </a:p>
          <a:p>
            <a:pPr algn="just">
              <a:buFontTx/>
              <a:buChar char="-"/>
            </a:pPr>
            <a:endParaRPr lang="es-PE" sz="2800" dirty="0">
              <a:latin typeface="Arial" charset="0"/>
              <a:cs typeface="Arial" charset="0"/>
            </a:endParaRPr>
          </a:p>
          <a:p>
            <a:pPr algn="just"/>
            <a:r>
              <a:rPr lang="es-PE" sz="2800" dirty="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643446"/>
            <a:ext cx="2206625" cy="178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1CA19267-507F-43D0-9E1F-B9322F6DD714}" type="slidenum">
              <a:rPr lang="en-US">
                <a:latin typeface="+mj-lt"/>
              </a:rPr>
              <a:pPr algn="l">
                <a:defRPr/>
              </a:pPr>
              <a:t>5</a:t>
            </a:fld>
            <a:endParaRPr lang="en-US">
              <a:latin typeface="+mj-lt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79475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Histórica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827088" y="1728788"/>
            <a:ext cx="7416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Trata de </a:t>
            </a:r>
            <a:r>
              <a:rPr lang="es-ES" sz="2800" dirty="0" smtClean="0">
                <a:latin typeface="Arial" charset="0"/>
                <a:cs typeface="Arial" charset="0"/>
              </a:rPr>
              <a:t>las investigaciones pasadas, </a:t>
            </a:r>
            <a:r>
              <a:rPr lang="es-ES" sz="2800" dirty="0">
                <a:latin typeface="Arial" charset="0"/>
                <a:cs typeface="Arial" charset="0"/>
              </a:rPr>
              <a:t>describe lo que era y representa una búsqueda crítica de la verdad que sustenta los acontecimientos pasados. </a:t>
            </a:r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r>
              <a:rPr lang="es-PE" sz="2800" dirty="0" smtClean="0">
                <a:latin typeface="Arial" charset="0"/>
                <a:cs typeface="Arial" charset="0"/>
              </a:rPr>
              <a:t>Ejemplo: </a:t>
            </a:r>
          </a:p>
          <a:p>
            <a:pPr algn="just">
              <a:buFontTx/>
              <a:buChar char="-"/>
            </a:pPr>
            <a:r>
              <a:rPr lang="es-PE" sz="2800" dirty="0" smtClean="0">
                <a:latin typeface="Arial" charset="0"/>
                <a:cs typeface="Arial" charset="0"/>
              </a:rPr>
              <a:t>Evolución de las inversiones en Telecomunicaciones en la ultima década y su impacto en la economía.</a:t>
            </a:r>
          </a:p>
          <a:p>
            <a:pPr algn="just"/>
            <a:endParaRPr lang="es-ES" sz="2800" dirty="0" smtClean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s-ES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err="1" smtClean="0"/>
              <a:t>Investigacion</a:t>
            </a:r>
            <a:r>
              <a:rPr lang="es-PE" dirty="0" smtClean="0"/>
              <a:t> exploratoria</a:t>
            </a:r>
            <a:endParaRPr lang="es-PE" dirty="0"/>
          </a:p>
        </p:txBody>
      </p:sp>
      <p:grpSp>
        <p:nvGrpSpPr>
          <p:cNvPr id="3" name="5 Grupo"/>
          <p:cNvGrpSpPr/>
          <p:nvPr/>
        </p:nvGrpSpPr>
        <p:grpSpPr>
          <a:xfrm>
            <a:off x="357158" y="1214422"/>
            <a:ext cx="6929486" cy="1428760"/>
            <a:chOff x="642910" y="1428736"/>
            <a:chExt cx="6572296" cy="150019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1428736"/>
              <a:ext cx="6572296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143116"/>
              <a:ext cx="657229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9" name="Picture 7" descr="http://4.bp.blogspot.com/_NZIKaKh1dC4/S4qnUCVXMbI/AAAAAAAACD4/RjyEfpOb20Q/S270/FENOMENOS+MISTERIOSO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786058"/>
            <a:ext cx="2071702" cy="2286016"/>
          </a:xfrm>
          <a:prstGeom prst="rect">
            <a:avLst/>
          </a:prstGeom>
          <a:noFill/>
        </p:spPr>
      </p:pic>
      <p:sp>
        <p:nvSpPr>
          <p:cNvPr id="3081" name="AutoShape 9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241425"/>
            <a:ext cx="1762125" cy="2590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83" name="AutoShape 11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241425"/>
            <a:ext cx="1762125" cy="2590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85" name="AutoShape 13" descr="data:image/jpg;base64,/9j/4AAQSkZJRgABAQAAAQABAAD/2wCEAAkGBhQSERUUExQWFRUWFhoYGRQWFxUWGhUWGBgXFxcXGBcZHCYeGBkjGRcWHy8gJScpLCwsFR4xNTAqNSYrLCkBCQoKDgwOGg8PGikcHB8pKSkpKSkpKSkpKSkpKSkpLCkpKSkpKSkpKSkpKSkpKSkpKSksKSkpLCkpLCkpKSkpLP/AABEIARAAuQMBIgACEQEDEQH/xAAcAAACAgMBAQAAAAAAAAAAAAAFBgMEAQIHAAj/xABJEAABAgMFBQYCCAMFBQkAAAABAhEAAyEEBRIxQQYiUWFxEzKBkaGxwfAHFCNCUmJy0TOishUkc+HxU3SCkuIlNGODo7PCw9L/xAAZAQADAQEBAAAAAAAAAAAAAAABAgMEAAX/xAAhEQACAgMBAQADAQEAAAAAAAAAAQIRAyExEkEiMlETBP/aAAwDAQACEQMRAD8AQSvOOsfRup7uR/izf/gY41MURHXfoumPd45T5g/llmIy/UhN2hotg3FfpV7GK93/AMFH+Gn+kRZnd1X6T7GK11fwJf6E+wjOQJbD/DR+ke0X7GKq/Qr2MULEr7NP6R7RfsJ3+qVD+Uw0P2Q0enAr6kfar44ooiyqeC18zftl8lGNbNO1aL20VRRVYVaQauSWnCUrAiqu21MUTiqurcdOnWGhJ2PX8Gi0XLJUHo8QXHI7JREU07PTzZxaAoYanDiqEgFzw0yzgV9emyzRRBGdAYr6s7zR0+xT6Vha2rlgTAoZGKFzbXsQmbT8w06j4wS2gWJiUkecBvQQfd0nEY7ERl0H9IjkF2qaYkaR2CYa+A9hGXJwnk4Q2k7hiUxDaTuK6RKs0MR+kV0aUGkbRpLyEbiN5tPR4x6PRxxho9hjMejjj5BWomOw/RSf+zz/ALwv+iXHHjNpHXfonV/cF/7wr/25cTnwhLg3zTQ9D7RVuY/3eV+hPtFg5GKtyD+7yh+QRlIE9i/hp6QQu8faDx9jA+xdxPzqYIWCkwePsYeHUNHpwu88Paq6/CKX1hqR6/Se3W1BFKUlzF6NCWgxd9yTZtUhgSWUdWzZtIcJWzCOzCCFLAAJBUyAujnCAHdzm5i9ddhTLQkAHFgTujeLMlipqJJKieEX7dY0LSnEThTUpBoeRYO3SE9OzUoKrE2ZdE6XLmSihSkqLpCXYF3onIGF28bumyzhWnCBpV3avBuHhHT7TawoKdK0sElyCA5cgE8HhI2jvJMwTCtgtyzE8mAB5aw6kJOInWiYx4CGG5LzK5RlmuGqeQ4QpTCXgps4tpoHFx5j94d8JDZdyglYJjr0w+yf6UxxYzWUnrHZ1afpT/QmM09IllIrQd09DEpiG0d09DG+KJrqIIbZWQ6RvGkvIdI2jcbjMeePAR6OOPR6PR6OOPkpVhAjqn0VpaxzBwtHvLT+0cwXOjpv0WKeyz+U5Pqj/KIW2tiZFocSIpXN/ARyHsTF6KNz/wAEdVD+YiIWZSex0SPH3MErCPtE+PtA2zGnifcxfsCvtE9YePQx6fPt81nrByCo2sjBaSThYguzs1cn4xfvywJM1ZdiSfeNLssY7aWlQxAqDjiHi/pM2RiOljv0zJwYukSi7pwlyQUJA++eejisUrZtDMQvs1hKAd0KSliK0YvxEHxZEyhkVKU71JSKVSNMwA0CsRScKHXVy8o4QdEg5+usQSVmjiopTbz7VkOrc+6CUYmLsp6q3hC9thYSAmYnXNvf0hyt6xLlolpCTMCnUsgAAsVbvAgebQuXvbROUE/dFCWzJoWSTDLoHxiGZR/0gncQCVFbdwP0chIPOpggu5ftUJTvJIc0Zs6Hm0DLyWy0pSoMEBJalQSWLZ19hFlKyDjQend/kTHacVB+lH9CY4uJwUkKObevyI7KlVE/pR/QmIZeEMhrazuK6H2jL0PQxi0HcV0PtGUZeBiUWQQ4SjQRvEcnIdIkj0DajMeePCMQAmSYw8YeMQaAfJC5RMdR+iN/q1oH/io/oV+0J9huNUyUVBLnSHX6MLKqXKtIVQ45R/lWIzJ6BkX4jlFG5z9l/wAS/wCtUXSYH3Mr7NQ4TJg/9RURMhZs5z6q94vXcftE9YoWdXe/UqFDava+ZLm9lZ1YcPeUACcfBJOTcfaK4ouUqQYizejGbM5KPvFewzwmclb0QCdCSQKAc3IirPJLknqc4glzUBYxCg0dq6eDs8bX/wA6SbNUcr0h6/tKzkBSu1TWuErlpJ1NCNYKzb1lFI7A9oWLpKiXxULnU1OcULpXLmJSSssUjdd0uwcRHemFFUGWkjgnMc+Jjzm6N9WDLReaQtpgJqDiJOJBZmSKBhTPNoozpgBJDEkUNBX2iS029ORLk65P0PWAl4zQp2olGaq1MHumJ+tlW3bVzSky0gJJBBUKmrvhpQkMHrlAiyhq/PWPFOZdyeHCJrLJZNfnWNkYpIySdsLyBiHSO0XfbAtCSCO6n+kCOGSLQoCmpbpDjsxtKgKSHwLBAUnIKSBm2TgAvEMqtEsi0dMtB3FfpPtGUqp4RCqYMBbgfaJE5eHwjKjOujnJ7o6CJIhsvcT0ESx6SNiMxiMxgwQ2aExl41SIz2fOAA4Xs9tCiUjCqGDYe3dqq1q5yv8A7I5/ZrMFAVh3+jqRhFpH+GfVQ+MZIvdDZf1HAJgXcyaTP8WZ7wVBgRYJ2BM5RyTMmE+BeO8mAjvW9RZpExZ7zkJHFRy8A7mOWlWpzNer6xbt95KtBM1eaySBolL0SIF9pUx6eHF/mikUQWol3Bb1HkYoLtJdlp/5dfCLk5ReILTLdjDyRRFedb1pUChSkjkTyZ4vXTblLWe0ViLUxVDENlxgdiwqAPH0z92gkiz9mtJT4dCH8s/KPPyxRpg2X7NcQzUSa6mIr/k9nLZJZ6NT1gsi8BhdbBKRXnCheNuM+Y9cOg4Dj1iOKDkyuSSSKsm1NpTieEEbJMCiTll7xSnSKRpKJHGNkkzKgmtKSkjU18XP7x6zJKA5DjQjPyioLQOYo0TMlTU0/wBYCXw4ddm9tlpWJM5WJJBAKu8ksWq9eFY6TZ5oKQQQQ3wjgRuzgWHz+0PWxW0S5WGVN3pZyX+HVjyiWX/na/JEZRXUd4sp3U9BE0QWM7iekTPFUXMx6PR6Ccejzx6MYo44+WLLai4rHRvo7tD9uPyo/qMc3kYSAYe/ozO9aP8ADSf5x+8Y4rdhyfqx+eEq+L97ITpSRvrmLc6JSWB8TWLm1m1hspCEJdRTixM7VIYJ1NI52q+wVkrKwVEkhY1Orxtw4k6lLhiiiJc5ktwy6RXQre6sY1mz8C65HX55RHOmpxjDk0a2yqJLQmKk6YWppF2blFIKfdhZjIpkuoHWJ51sJAAoU5dM/Q4vOJ5kkI68OEDaldfKMjSbKrRftFoM1IHdSMw7urUk5twiKWAKDziSZKcD5eMSpMWjGtISTbN1S3jcoAEbITGLQqkUoUqlMYmLZvKPAxicN2JjIJSFOl+UWrBOoDA2wTt1oksoJLcDFYvgrR1/YXb7swJNoVuZImF9zgFcU89OkdPQtwDHzUicyfnSOgbDbf8AY4ZM8vKyTMOcvkeKPbpkuTH9QYyOrvHoilzgoBSSCDkQQQRxBEbGM9FDOJ8suP7Rj6un5J/eNgY9ijjj5Sum1pS4UH4Q8bNX9Ls4nLIcrlhKUjVWMGp0FHi1J+hxIP8A32Wf/LWPjC9aLvRJmqlpWJiUqIxgMFNm3J6QuLH6exZTTVHrzvc2lZUtydAlKmSBkAYEWqWMlA1/EGB8cnhhkWSYuiA/6Q7eOQ/zi2vY+apDrwpfRdTXiAD7xtcoxVWTUX/BJlLY4FVH3XzH5T8IqWuiw3D4wbvW5VycOIOglkrScQfQPmDweF22K+0+fnSFlJNaGSCcmaFI6RRmzMKniewndMQ2pOsCW4nLTIBMUdKO/XWsbIl7znWN5O9EvZEmg9W1icY/QtmyZT/PWJlym6RohBFDHpk16fJiqFNguvSK1qmx6cgglniFVYVsKPIMbTVsIj6eseJaFGNbPPYwSlTGV1rAmcaxZs1occWgRlWgMPLUSABFkTWYevAQGl3hgA1oINWK4rTPZ0lCTUJJCXHEknKL/wCiQnljTsT9IosajKnKBkqOQOJSD+JIGYOo8uB65c99ybVL7SRMC0uxZwQeBBqDHA5Wzqh3ZWJn7oCmboTBrYS/fq1tQSppcw9mvgyu6puSiPM84nKKltDJtdO4PHnjzRjs+cRKCDfFtMuRMWmqgndHFRon1IhJsN2iVWaAtRAoapSCA5y3i5brpD5PseNJSVGvIUIqDlxhEv6VPkOiYkKQpbhaUukk0AZ6E6j3jHCdKiWCl0b5Vul4A7hI4u1PdmjP1vEpSQ1GJOjEE58eIhWuv63aJeCVKXMwlyQEtoCkrLAPXnBqTdlos6SZsktifEWUmjKDsS1ePCGjF9NkpI9elgBDSlMoVBDMQdSOHBuML957EomoWQglZAeYliQoOaBg4LV48aQzXbOBBVLSgF3xCg4PlqG6O0SzL2ViaoUS2JVHYBlAANhZ28YZaEZycbK2qTVcpQehSxJByyao5h4o2qSQ4IY86R1edbBV1gHgnAsHzYg0ORHrFO2XfKtGJEypYgKpiSxeh0FKxeOatMm4fw5PLLGLRLl4M2nYiZ9oZa0qwBNDulSiWKQ/DjwIygHKD01H+cVjJS0hGqNpxJZozIs2T8Y8tJBDxLK4nKKUKSzJD6wOnysJ5RcmW8CgitaLekhmrAlQVZ6x2vsyVM5b4g/CK5mOSTmavxMRAxsKxOxg5sts+J6lzJgdEtJOH8SmLAngGfwEN1+bMS7RKSUgImIS4KU94M5SoJDn3ihsdZFpsq1bgTMJqpWGjYXFC9X8oa+2CEhI3lAByHy4hmLZ+UYJtuevhPxKUtcF7ZXYcAomzkKXMdxJoAgB2Kq1LB255Q7rs607wNSalmIDVfLFoPGA5JSxSpIBqQri71UK1y5MOEYnbSzBma5FJJqNC40ata18ncm+muqNrRbMB7MMArEASCnq9anhxekIl6qTKUCmiSxKcmcO44Q037PT2SllJwENjwnAkkuQCzPw4UaOfWieq0TQlOJTlkJbe3iwDCpNGEUhadiSo+l9kL4FqsUicC+JACj+dO6t/wDiHrBh4XNgtnvqVhlSlBlnfmVf7RVSPAMKcDDE8VFABuJf4h6xmTs4FFptU/hH3uR5QbJjSVPf55tE1hitiKCRLLlJSAEgADICgA5CMKWIypbZxRtS6ljyPwio4rbYXVh37OEoWosQN2uig2RBIL6tCrbE2hFVrCUsQezdRIBJdwkNWjE5mvGGLa63THSJZ4E68RlrVg3OF62WQqSDiJWU1UgEoxEuwS/V/eM82vVIouWBUWlsLrKg3dchScVd0pBZhqGzocoI2S2KlkslSUtQKBS4DmmpA+FdRAtd1TMTrlqU9SpISCxLVSQGBJq/7Ri1S5ciWMCqMl0EKVV+IVuh9GrxECgBWZJZlqKkqJA3mYB3oa6A55+kJls2eWlPaJVjxmuScL1Ykli5LUMMlgmTlDEshUstmCX1YJyyo9PHKN7XIKKLKkCYXVViEr3gd0sDpQP4wVJxZzViPIR+KnI84za5wAaMXogImkJBCXo+baPzgfaFxu9aIVsimqrEfacIkRZ3zi7KsoSHNBxiVNjWUOyUzmg5xbu+xLmTEoSHKiB04ktoM4nVJxMdNBwHE84erku6VKkIw4+0mo+0UwbCo0lpFORNa+EdNeUFbdF9N0q7MSsCUoSBm+4BUKcgdHyqYvWJMhWZWxSwUFpONg9AA5fnwEUVXX2xVWYkCpBIGNKciQpZDZVI01pG9nsEtAxHGl+KUrTQuSZjhLvUtkw1yxFlokUmUkpUkNMVovFiAqzAPg+dYisF3/WLQEgnsxVXezKnYE9DE88IcOA2szA4RxdWLM8Q/OJLpJyEtakKWMUxTAgDeyTxZNRygp0w1aOgyrrlGSZRQkyynCUEUI1BgHsz9GlmsdqXaElSv9khTESn7xfNRzAJyHGpg5ZbSMALu+vWJ5s4hL8I1rZFhEGNniGUvEAeIBjd4442MV5QZZ+ecSvESe+ej/CAjixMS4gXbFtveBEEVro8BrynuSBWjqb0+eUc35VnLbAttkBSit+gZ8tSWcdBzgLKURNUhaUpoCSMyk0cPkocKgjnFq/b5lyQVLUQAKYWBWaA50avrCsm+58/fCOxQziYpDUGQCjmG1/cRjcrZeqQy3vIxyvsiQWYMSkuKDDw0hNs0n7MFSQWUQSMKjjckkIbWg6pNILzNo8SiJZK1Yd3NizAEOGzNWMRywsS1LBllaRlhNV5VVqBwatQ8UJkK0YUkFAc6OlGFwKlROQbNq0DVgbaZhSpSSoLIAdW9U5UxBszQDKLX1mYtSFTEBSO6pOJDTGD5HQKKfMiJ70mImSkplIEtIYFsLAhgBuiAETb0silOsNhJZ2oDoOVPaA/ZlwCI6NcEsFK272FijMLAFSkOdzkQwccoVdoLqFnnFOPEjvIP5T8RUeEaMeRS0yco1sGypYzNAIrzJ+M/lGQ+MaWi04yw7vvEklLUi12yYXuqydpMlyySApSQVAPhSTVXgI6LZbJjH2dEBW66iVADu6JCKULK1OrQj3FMWErZAUmhLtmxYP6tyEN1yT8QeaeQDMcqF2cDKhD110y5p3LyWhGlZbF3EYUqxEMcJWpLEtu0Cd5IYGr09LUiwSxMdWEnNQShKd58yGJGVAGeIL5X20svkAHO8QlNaEMAScmBNSBR4xI7OXJUtFVMAFOSRQAJSCSEl6Mc3y0EbRQNW+xyF704EoSk8QAaVcMeOsBpl0yFh0LWjRCiteEg8MRIbVo9JnTJstcxby5aAKmXiWkZKJSaFII0D0yiim7ld4FM3XcXMDuc0hVGrof2gSYYoNXD24tMtClBSA5K05LSAw1zdocrdM3TzaEe6JSkzUKdgSOWVG66Q2XlNdQTyc+bCNGB/iJk6GrGrcT0id4rWLuJ6RYipIxjjVIq/Joo/2i/wBxf/Kv/wDMWbLPxaEdQR7iAmrCSzkOkjjHMryvef8AXcCTglypjKSzmY+7idgWwswB0cvHT1wuX/dqVKSpTuHZiz9fTyjskHJUgxddOX7ViZNUWRQ0BKSwSCXIOhfFr4RBdt6TZU4SDMOEIcBSO0xEAEppUO+Y4Q53vZQqWJYyGnFh7wtbPyQLYgKJJEokFX6sB8B8YxziotounassW2xpCEpO5NrMCEYgEoU5CXFMxlzMUJ1rSyhiB1epzDaZ0MMM2yKmT8RTiDKBfQDI14YyR4QjXvPMqetKkEgKctkBoBwDkuIMWK0ErFPC5QUTjWQzEZBqdHYFoimYkulIAd8TAjC7ABQALaGtKxbsdjkKIUCyWxKTVioAYCw0BzbQvE9gRKM0zjLCZcwqQlTHv4SUkLyLsT5QfQKKlwEotMmYlQYLwlPJTZNoXDg8YB/SSlrSlA7qUU1zUqnQNDHb7P2U1agBhxJUAkMwZ3JbkxLwE2uHaJQs4ThUQSM2U5ApQpJSo8QesDHJOaoM1+IqSZcWEJaPBgIhNuZQYs2ojc35MyG+5btWmWJipvYoNd58J4CtAYNXcoUcggqBSnJO6aP1JHv0VJF8zVIYqPZPV8xkSx8PeGCxkzZeNAGMoLLRiLGqQpiAzB25tGCT3bNaSrQ0y7bixoC0pmSyQUswVwYDP9xAe225BUJaFqSjEhSlgKOGaKVZmehPBhAi+rOkYDLLLSgEsa/hZSiXJNDozcxDRZ7ZgkIT3gVMo6nF3lPxJ14AQl/QlaffSewlkT+zWkqSWLheigSxOYcHmY1sdrQApQJUoFiQd0jPxzNaGp6BPtlqdUySUbznShUPvBIo9ekXrhQt+zAFaJBHDWnl4QGnQbXBxuSZ280ue6SVchUfD1hnKyp1fiNOmQgFspZymRVLKXMU/RJb4Hzg+pLFA5j3Eb4fqjNLoySwwHzlG7xGlUbvBFFJW0yR97+cftBe5LxE2WVAvvEZ4sgNfGBMxWIJYKK6kbxAAGpYs+sFboDJUku4VmQwLgFxxEJD9h2GgHEDrxlOIIIUyYG221gkh4sIJt4owqrzo7PygTZr1lG0JZKgoYg+AAEVdJJqAFMaZwx39ZcQJEIdvtipQxISCpKgok5gDvV14RlzwbfpFscvjGedaRLViWWSFMSNFKQwf28YVL5So2gzEgKLux+8BmB6wfVIFoSoFnmS0qKQcjmknxaKawwQHCCKYDlSpIGEOC5qIylKFi3X0kF0KG+MTu6kqydtN1hhfSLs28RKsa5E0kdyZLpRMwL3hSiaP5mAl43aUTFJWKgtybT0ghMUbRhTgAADHgMh8B5w3n6dYdu21pUpSVnEDLAcEEA1LFjUQvGQkjslImLQCyVgDEAOeRgldcyVZQUkp3laEOKYWNep1z4wxWGzSwAWSktTR+tYbGhZsC3Xs1KUwRJmTEk1mTJSFhDlt5RIYBvw+MHRs6lI3eyS6ghOCWkEk8wIPWGaAhQDYQkVJFN6obg3vFe9J4lSpoAolGPFRsYz83/lirVk0c82qulRmgKIYTMLuKsBX1NYnkzW7M07N2TKbJDM4PHdUeHnFG3faqUZR7RqkknvKzYnm/mYkRbggSwC6vEiW4ZS1AdVADrGedmiNGt4TQq1oloQQCQQVKdQSKgEZA0doNqXMTKQ2QUsM2YAwe6jA22XIrAqakKKlFysBmAbClId9HejnhFG67XOSooWHKi5URxUCpPB66ZPArR1qwpeFkTaFBQ7+EBQFMXB+BBo8QXfZ1IVR0qTknX5ZzBe5JKEGZOnLwYCQaFjuhyxcOXHzkKvHaxKlESyUoOoAK2GrnXOlM4KfwD/AKdA2SnFaFOGwqp4gGh1FYOy5eKankX8oSfo4tJJnMFGVQpUQ1XO71YjwEOlgmvMPT9o3Y9QRnn0M4o2aIkmN3ginOFXIpw09Y6A8z+LSGDZGyGUZgMxUzEx3tGccTnSA/1jhBW47Q81uI9q/vCxexhstQJSAIoC6iQa/wCcFJcnGHCvCLCZLDOLWILE+y0bSEjaS5iCVJHUR0m0yWUedR8+MC7ZY8QPOOOOc3epSglAnCWtKFBIYOoZa8KZVEQ2WUvtB2tCKAmoD5qBOnlnEO3l1GWQoUwLBBGYCsvItEF330ZiQmcMTZLzI4hQHeHr1jHlxr4WhP8ApZvqZZZ7FUwhaThC5YCnA0JqCK/tAy8NmpgQmZIUVjPCoBKqZENTwg/KuySMKkAUyrRuY4hs4uzVUgRVIDds5jOvyaKKABSauli/McucWbPtnPTTdbLuvDbe9xS54dQZTUWGB8eIhGvS4pkk1Dp/EMvHgYZUBj1s/tb26koUpIKlAEdmA9QWBHSGy0WftEnLCpLMdQx9Y45s04tchqfaoHmoCOxzVfZsTiowZ8+fKOZyEJVxTV2xcuSRLTLZ1ksyTUU+8XemUF5Nms9lIAUMTauHxPq1XrA21y1C1qWCQyUnqGGfk/jFS5LYqdae0mEqIBZzk7DLIUeJuLbHUkkF7w2nSjcThSToEuqv6gAOLxUs97JDoUCpBLuKKd6ltCS0DL7sBnXgUpLUSoqzYACvMw4WDZpJIJBYZA1J5nnyh1hvaA8otYCo4pj68XI+641LRvZrhRaFsk4C4JLO41aueUM20NzhMpKgMlAeBcN5t5wP2bXgtiXBYguM6MRT0PhA8+Z0G7iO1isKLJZky5fg5cknMmLtyIqTyb4xHIQZiitVNEjhF271UJOqsvaNjpIh0vhUbYojSYzExjiNpvKY26oo8i/nDDcd9lMxCiXDuchQsPiYTJUhZfEE1PE+EeVLSN2ngT7xNMJ9C2OoBBY8ovImvClsZfQmWZClKDgYVVHeTQ155+MMptstOa0jM1IFBmeQ5xp1QtG9qlYh0gapFGilP28kElKErmVYKTgCVD8QUpQ3eesD7RtQUzCkyqAOSFAkOaAUYnM5ighf9Io7y2Dtv7vxSFq1w+xBhDsVhwAqzADa0JLezl+UOV+7ZWadZ5qMZSrCQEqSsF2po3iDCDZL8Ms0O7qnPlEsrvgYjHY7IS7KCSHpVlN7aViC2XgqWd5BbQghusb3cUzA6FAvwoRwDdYIpk7rKD/lZ68/9YhY9AKZfKDQkoPMN7RHNtiFUxpLjJxXwMW7y2PxDtJOrnAfhX55Qo2mUyiFJwkaEMfGD07gRst2IFqkqlsPtUHC4bvjL9o6SpJALEimuXj86Ryy6ZaROklu7MSeP3gY6zOB1yxU4fOcBnIVL+sCk9qtJDEZ6swAHRyYUrDbBJWRqYeb2S6JgNCQD6gt88I5teMt5iuVPKCtgY87JoE21TZlO5LS2dDjr5pEP0sBKgDmch0zjj2wlvMm2Jc7q2SfE7p8/eO4rl0jXjqicug68rEmagoVkeFDSo9Yr3Zs7LTM7QJ3sqkkDmBBGZIKohsFrwTezUQ5yGsM0gbCKpIb20irJmnQu1DF+1S3D8oTp1uIU6SfB+PAQmR0gxG6TN1MTduIURe5yU/WopGv9pp/N5mJWOIkyRGsm61lYAAq+ZAFIPzLpIfIc316ZGNbFZMKnWsjN1EJD0dgUhtPUQjdIKReuWT9WlKQspwqOJiGwrwmjEbwLCtMjF+2Sk4QjvYwAQokgJzYucnpXpA+ZfKZa8DFmChMYqBJBzLd6hgfY76K1qKXK1lkgsKDVXCIym2XjFItW2zhcwgHIZpIRhY1zo7eJYxRn2i0gYSg9k4CSlSsTBncsosoNWvWCSbEmWhSlL3qlS2pxIHBPKB1ntEwAOob6gBkkEZlgMnSK9Y70CjW8rOpcpClqSpTMWxIJBFd1Ydh01hUvC7+zVhKWoDk1DlrWHe8bOs7wmu28FllABg7ZjDq8Ll9jtCF7xGQcagu9a1zhoSFnEEWK0KkqxSyQrjXxprDtcu1CZuFC8KF0z7quDcD18DCXgjClZv7P4RWiVnXkymBUCAAKjV6O3WKF87PSrQPtE4VEUUBVP7jrxhMuTbNckYZrrl8+8hvwq1HIx0Cw3jKtCErlzMQNCoZpdhhUk1HxibtD6Zzu1bLTLNOl4gSgzEssVHeGfD2joExYUnqD4HOLFpsj5VAq3Q58+FIlNlCaFqtTm0cchfvJLSpjnSv8pYRy+YlZUVBLuSWrrHRdp72EpMxABKlgYVMMICkgEh8iwMI4tJPAfpSBl0EMgM0sVjUXWAQR90d4ag+ftByRetsU2C1TmOmMqIJ5Nnygfdq1CYHIwkgqJ/D8+8GpcgKWZkoYqYSp0pfMU4kB8z93WA5NcOSslTbJ6VD6xPmrGgC1mp7o3QAPjxgrIwzZolOqWsIP2uEFJKWGagyiDqH4PAdaFjCZyQSnuF3xbzjEWOGmZEZm7S4cCTOKlgjEAlhq7HRPWJycmUSQ02iepCEq+sTFzOCphwEjvYU/dTTKsC0K38OGpqSSopI5KAZ4CHaNE55ag4csSN18T1VkPGCNls6p61pQvsloSckgOGfj6j0hozl9A4r4Fx2WMlUtJoHFWJyHtFvDI/2Cf5oXrqvBfaGVNAcA1BCk50Y5vnSC7/p9YqnZOiT64MoHXxNK5ShLYK9+I5aRaNj5fI9ohXdpX3T6Pw8omOJc5dpQkgDdJdnBc5OWPCkDVXpMlTBMyWORY8m1h3tOxlomDXD4ewEALVsTMTRTvwzjlFfTnJ/AZeW2E2anAoYR+UN7+0DbPbQ+9MXm/GsHU7EqJyPjEx2JoN3xfPwyhvxSF2UbsvFDsqasDJ6sRShA05VhjttpliUlKVJmYiMiCUgZ10ekDpew0wJKhLVhBAxaAnKsXbJs+tFCD8+EJ5Q3psqJkP93zb58YkF1g6e8FkXeQMonRZVcB5Q3oXyAF7PvlT55xEi658hWOUpifXViNdYakyT8tEvZA5pHk8Cw+TW5NpMYMubKUhYBJIBKDkHfNNdD5wxz7Q4ahDU8oAyrMCd4sOLAlujj1MY7EanV6BuTtxjggna2TjKQkVoSwyGFveB1nulxUAvDZJsQL7wBZ2VQkadfeN1WNDjfQoEZMqleaa+EFMVoTrXdrCifnwrAqda50rupIdvuuHAz4ZH1jopsiTmRypFW0XSgu+uWQppHaO2ctt1vmrUSrESc6N/pEAtHIv1jo8/ZdBLs/6qiK6tj0cB4CDaOaYkWa1TAMKDh0zTl4xLjmpUVTQV0AxYizDKqYcRsZL558dY8vY4UwqIfQ5fLx2mdtFS4r4VNWlLZKDZ+JPJodOxPEeYgNd1yKlkELAyqoluJekFMJ/GPnwgRVHN2FFXYoAuz6c+pOWQitMIDYXdhw5u3L9osTZkw5ktzipLHI+Iq0cxjyJy3B1+Rxi4myTVbwQs8wkkecV0SySAASXo3HQBtXi0uxzcbTFKCvwrWoODydjAOIZs5KRVJV4qYVy0rEU20A1CG5ur4xclXZWpS3IisaqusvmgDOitINABqUmufTTxi7ZpP5UEH8Qy8XDRpOkYaODyCiW8ojKi2eXQ+cAJZm2FLviSnohkg+vvEKLCh6zEh+FfPhEJll6+se7FufSO0cWCmQnN19BTzeKvYglkjPi3hWJCB1519makTSUIzIL5YS9fLKOOMC7FM5YeIfrEIsx5eo4RaOD7u5TmQfWMslVAxP4iGpyjjigqVpoI0wNpBZVgBFEt4l/84jmWSjE9KP8ACOOBglZZ+WZ+MbrXusQfH4RPMkKTk+WhMQgl3JDDOjt6xxxEGPeLcuXxixJKWbClQ/NiBA6pU3oY0WqnHhUDy0ERgU0gHGy5dRTPJLv6sI1K66Hr7RMcmYV8x8Iis1iQhRJxK5OM9cqjpHHEamOefUCkYYcPURbQhGgy/EfRo27Mfk8v+qDR1n//2Q=="/>
          <p:cNvSpPr>
            <a:spLocks noChangeAspect="1" noChangeArrowheads="1"/>
          </p:cNvSpPr>
          <p:nvPr/>
        </p:nvSpPr>
        <p:spPr bwMode="auto">
          <a:xfrm>
            <a:off x="155575" y="-1004888"/>
            <a:ext cx="1438275" cy="2105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089" name="Picture 17" descr="http://t1.gstatic.com/images?q=tbn:ANd9GcS6OUhxxecCXeRzCsMa0abV2-HHu4rKxPACno5A1a71UwExKjtk7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86058"/>
            <a:ext cx="2000264" cy="2286016"/>
          </a:xfrm>
          <a:prstGeom prst="rect">
            <a:avLst/>
          </a:prstGeom>
          <a:noFill/>
        </p:spPr>
      </p:pic>
      <p:sp>
        <p:nvSpPr>
          <p:cNvPr id="3091" name="AutoShape 19" descr="data:image/jpg;base64,/9j/4AAQSkZJRgABAQAAAQABAAD/2wCEAAkGBggSERUQEggTFBUWGRwXGRYWGB8fHBoYHRwhHx4cGB8iHCckGRsjGx4eHy8iKCg1LC0sHx49NTItNScrLCoBCQoKDgwOGg8PGikkHyQsKSwpKSkpMSkpKSkpKSk2LCwpLCkpLCkpLCkpKSwsKSwpKSkpLCwsKSkpKSkpLCkpKf/AABEIAGAAYAMBIgACEQEDEQH/xAAbAAACAwEBAQAAAAAAAAAAAAAFBgMEBwIAAf/EADwQAAIBAgUCAwYDBgQHAAAAAAECEQMhAAQFEjFBUQYiYRMUMnGBkQdSoRUjQoKxwRZicvEzRFOSotHw/8QAGAEAAwEBAAAAAAAAAAAAAAAAAQIDAAT/xAAeEQACAgIDAQEAAAAAAAAAAAAAAQIRITEDEkEiUv/aAAwDAQACEQMRAD8AxHHsex7GMex7HsfRjGO6WXqtZaZY+gJ544xNR0vOt8OUqN/pUn+2Hnw7VT9nKoyJJJqSUYqHYGR7Y7gSoEWHQGY5wvLmdOQ3apUIn4IVf5SZJ+w/viiiqyLYG/Z+b3bPdn3X8u07rc2ibDFfG+fhj4v06oEybZdlrHd7CrWAYsBcoHABkXjpx8sZb+KWRFHVs2gp7QX3AejKGn6knE3sYVcex7H0Ix4Un6Yxj5j5iT3et/0m+xx0MpX/ACYPVgsmTSM6f+XP1tziajoGcaYC25lhbDjSorUG+rLtZZZZvA6kEkRYR6Y6q5eiimKjLH5KR6nliB9uORiy44kHyPwU/wDC2bAJNRIHMGbd7DHWX8MVWMBy3WVUkR3nDxS06UX21RSvRfLJng3cyYtzgh7mS25aqDcI/i80TdoH5ZvM9z31RQe0heoaOaeW9iVmVqNIEEgg7d3bzAwPXEaL4bSmU9xLVdrQzMY3RG0iYPxFgRHwj54JVdPzlSozL5EUKLiN4UAf9szbsb9h3mfDmlVh7UZbMKQfO1IDapNoYNwZtM3kdxhJ0NBsl8G5Oo2eyiowdcvUTbBsQ0+0Kg9ixP8ALi/+JWhmrqVWqMojAhBuYkEkKAQLXM4YfCOn6TlUinlqtGuQV31QGa6yDCEgAn5Gx+p3J6Ka+XajWrbmEhCRIVhbcOCNxmRMYnHkUZWVlxuSMdfQlW3uwAJu6CdscgX546HHFLT8rBVqdVgP4tkSOknqTfp0w+PomZIKmi9IejMIHW5Qk/rHrgXntORRBrVVAax3gk9j8QPM8Kf746lyI5HFizU01vL7JAR3NMC1uscfMY7Ol5oI5VEuD1A4mQAQb9eMGK2s6dSTac87HsWdT8zcg36RecUs3r2SK7jVqtIKjYrETBgSYFz2GGbYEghp+m5h6CM6qIUbYQSLW5H6wP6YuU/DWbpWLOxqX206SB+oMsfikc2+UYtaNTVlUJnCSEWQkDaIvPp/9xySpUqu4AZpHJboxUBpibEBhBsJuet7c7kXUQbq+Xy6pvqIygXKA7Ive8xyed3AwHXNae1RXWswNwEDlwWBhZlrDcb/ADHeMaDmMtnGp/vKcrAkoTJjmLNeY7+uFrP6flFpOaeXO3qaovO+5Qt5zywkKOQeLFVPwLgXKgo0csSVBO2D6mL24HaB0wAyuo5ClSdczWqJTrVNqpTEkmFPWQNpWJ4ufngj4jOY9yX2SMXZgoER3mbCwAINrYXs3SoHP0ssz1HogAMiyFRoiZizb5O8Xkx3xGLvZZrNIa834k0up7F2lNjFaTGAwYgKYB4NoJMDm/GGrTdN1HbuauUWSwROIJJiSJm/PGM7/wAL56pmhVWgKyPtRCDKogtDAC15J6fF641Y1jlqVKmzhjEEkwYA5APIFhzOBJfkNv0EeI6+Yp1VQUP3VQDzyIDmZG2De09sUny6vE0lYk9QY+l9v6YM6otcVFqFAUuGKk7o6QByszIgnjE9OvSZFiqNvSQTbt6nD9hKFOlp2Q3bV0hYWd+6hZRfhoUX46j0E4kz+TRabezyzCEYTTRYCleWt056dLYPZulUCh6VCrUZiE3LHlW/mcNUUFR3+LsDBwL1TSvFeyoBqeTZdjEhqDhtsX4qEfK3bB7WCkT5PKv7Kk5dii00CkIGKkqPNMEgxzb73B6GXyK7WemGCldrVGaQTyy7o2mD/X6wabXz7ZdStMHaqAybt5VIO4f5T1Fv1wOp5nN+65hcyzK5Fmo1VFiP4SxQAggmGaDIvhBxsopQSmzBQYLG/lv1vcCIN+eMLvjPW9OXKoaubVgaiyFMzYkAhTLQbz6A4RMjR19qUUNXzTEsQKJO07BYBiatjHQXB68Y48VZ/Us1TFMZJkXcXCuqSHAhl3L08xMHsOJwyhkRywOuS1bTMzkalZZ2U3RSDKy8hvL8UKQwJveDIwH0jRqQO9M5UdQd213MGZ67QZklgZ59OBngitWNOpk6iHY7rV27TyABtPaCoJv1GNK0ygSYABmwAiw+UYnP4wisPrLLWkZVKRRFoJTAUnakkCTfkDr6d5wWq0qbjcI3KSN20FlPB27hY2+uIKdHKuRVpV58kDaZBWSZnrJ/pi3kqwYfrOEXyzSzko0jRIKpWdyjkPJG4N1mQO4Ii0cdsc+9ZnfDNTKQCBtO79TBH9Dgt7CnJYKJMAmOQOJ+5xxVobugPbDkxZzPiPJrVWm1WSfN8DBlnyyDt2sOkzIwJ8VeNFpe1pDSM9VY02UbUmkRBkxeGE3JHHXDLr2gU69M0FzFWjvBG6jAg/mbicAj4QrZTLvGv5p0SnU8hNMDgmWYoWPaJHPTDIxLp2pKKFL2ijdsW6JwALHaxJMH7z648dd0sMxfIuGIuXQgvYHgelptgVoPiMGlTFZ2Uqi9dwAgAE+XyyIsT3+p5atCsg8u/oCQv2Fz9sB4KUmKWZ8S6ElRqlPRp3DbG1QJPUQNwmLg2t3FuKWuLWIUZNafaa1Q/QxO0iOR2gHoWHPeH2YeSntf84RWK9eC4t6x2xbpaOwQr7UBjcuBAmSZCkkC9yJweyoXqwbqGTqAU/3ChZgRIgFbggBbERf/ANnFx6y0ctWqCiDspkwDFzYC4tzycAayrk9lOrqQqtXqFVpoF2KY3bomRIgW5t6Yv6EcpRSpUNUQ8gLUrNAYX8u5yFuBfpHNowsloZOkyDwz4s0ps7TRXqioy+wmF2GSXXcbQwM3i5PYjDPlNVy4zDZZMwGqCZSGtPEkiDfscZf4i8V5enmlpVNBQhH9oHSCWcX3oSALCOLc/QnU/ErTkqmsdIalVqrvcFvN07mJIAiBH1nDyhYkZUXs7+J2yUTMFnBIK7fNu7KL8fX9Rgppv4mVKik+4NugkCGAaP8APshfWQAJ5xn65TLGsWCMA5NQlVH7yTM8zczwY9b4efDiHYVTI15sSfZ7f/KR0/3tdpJJCptjpla9OqA70l3QGAiSOevXEmeg0KvWKbi8flPbFAZPOifOqXBBlpHeQSVXgcTPpj5qAYZd98s3s38wEEnaek2/TExhHyVHKbEb32qF2AEl1YCFkx5ZH5T8r3wW0fWaCBjwkSGU+dv9Yhb+ptHyxn2lV6DeTaNrhFVxUUecLuYeapElBIm1oMHFLxdmstljTenUJO+LspdqcGQ0WBmLxb6yauNgTNfXxvlW8iZWq/WSoI4mbE+v2PpKhr34r6aiuvuNUNBQQQjHmCDJZRN56g/bKdR8aatWMLmmpJwKdI7RHYxBPb7Yl0PTNKE1c5ndoADCmLs/z79LTwcBQS2ay1nNW1DUDSpUcrUAWAf4hv43StME9fiJMkxzhq0zw3Wpqg/Z1JVpyTmGBSrvIM7izwygRx/uo5rx1qChFy2bekEUrYKAbm6r5vZ2MQDjvJ+FtUzQ94zGo0VmCBmswFaoObSSVEdT3t3wzAP9Xxdo2XLKdZVjA8tCWuOkgbDPf1OF/O+E89qFUVkojL04/wCJmgEZpJNqazYCIsAYY9YwT0bVcnlFNOnpmVpVQRuK1ldXEfw1ZJ/lZh1vxi8niFwCy5SijPJMwZBF5KmZHpJuDcGcLrQdhDRPC+ey+V9iurBLQa1OnDBS+6Vm4YA7RNgJtPDZmNRzKopp5alUe4LuxHAN7SeeQO/0xmS/iBkaYakymkbQEcRF7jywbyZnrziGj4q02ux2ai6PI+LafnLEkkxbykx2OB1YcGoVNWpuvnRyQT8BChCDMqWVSCBafn64WfEfi/UqSlE0uo25WZgW8wG1pYRYgSJEcTgYmq5VwFOfRgCNyONw59KZt1uB646enlaYZv2jSKbGVU3qsHaxuoZTv6SDERbmQkE//9k="/>
          <p:cNvSpPr>
            <a:spLocks noChangeAspect="1" noChangeArrowheads="1"/>
          </p:cNvSpPr>
          <p:nvPr/>
        </p:nvSpPr>
        <p:spPr bwMode="auto">
          <a:xfrm>
            <a:off x="155575" y="-433388"/>
            <a:ext cx="914400" cy="91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93" name="AutoShape 21" descr="data:image/jpg;base64,/9j/4AAQSkZJRgABAQAAAQABAAD/2wCEAAkGBggSERUQEggTFBUWGRwXGRYWGB8fHBoYHRwhHx4cGB8iHCckGRsjGx4eHy8iKCg1LC0sHx49NTItNScrLCoBCQoKDgwOGg8PGikkHyQsKSwpKSkpMSkpKSkpKSk2LCwpLCkpLCkpLCkpKSwsKSwpKSkpLCwsKSkpKSkpLCkpKf/AABEIAGAAYAMBIgACEQEDEQH/xAAbAAACAwEBAQAAAAAAAAAAAAAFBgMEBwIAAf/EADwQAAIBAgUCAwYDBgQHAAAAAAECEQMhAAQFEjFBUQYiYRMUMnGBkQdSoRUjQoKxwRZicvEzRFOSotHw/8QAGAEAAwEBAAAAAAAAAAAAAAAAAQIDAAT/xAAeEQACAgIDAQEAAAAAAAAAAAAAAQIRITEDEkEiUv/aAAwDAQACEQMRAD8AxHHsex7GMex7HsfRjGO6WXqtZaZY+gJ544xNR0vOt8OUqN/pUn+2Hnw7VT9nKoyJJJqSUYqHYGR7Y7gSoEWHQGY5wvLmdOQ3apUIn4IVf5SZJ+w/viiiqyLYG/Z+b3bPdn3X8u07rc2ibDFfG+fhj4v06oEybZdlrHd7CrWAYsBcoHABkXjpx8sZb+KWRFHVs2gp7QX3AejKGn6knE3sYVcex7H0Ix4Un6Yxj5j5iT3et/0m+xx0MpX/ACYPVgsmTSM6f+XP1tziajoGcaYC25lhbDjSorUG+rLtZZZZvA6kEkRYR6Y6q5eiimKjLH5KR6nliB9uORiy44kHyPwU/wDC2bAJNRIHMGbd7DHWX8MVWMBy3WVUkR3nDxS06UX21RSvRfLJng3cyYtzgh7mS25aqDcI/i80TdoH5ZvM9z31RQe0heoaOaeW9iVmVqNIEEgg7d3bzAwPXEaL4bSmU9xLVdrQzMY3RG0iYPxFgRHwj54JVdPzlSozL5EUKLiN4UAf9szbsb9h3mfDmlVh7UZbMKQfO1IDapNoYNwZtM3kdxhJ0NBsl8G5Oo2eyiowdcvUTbBsQ0+0Kg9ixP8ALi/+JWhmrqVWqMojAhBuYkEkKAQLXM4YfCOn6TlUinlqtGuQV31QGa6yDCEgAn5Gx+p3J6Ka+XajWrbmEhCRIVhbcOCNxmRMYnHkUZWVlxuSMdfQlW3uwAJu6CdscgX546HHFLT8rBVqdVgP4tkSOknqTfp0w+PomZIKmi9IejMIHW5Qk/rHrgXntORRBrVVAax3gk9j8QPM8Kf746lyI5HFizU01vL7JAR3NMC1uscfMY7Ol5oI5VEuD1A4mQAQb9eMGK2s6dSTac87HsWdT8zcg36RecUs3r2SK7jVqtIKjYrETBgSYFz2GGbYEghp+m5h6CM6qIUbYQSLW5H6wP6YuU/DWbpWLOxqX206SB+oMsfikc2+UYtaNTVlUJnCSEWQkDaIvPp/9xySpUqu4AZpHJboxUBpibEBhBsJuet7c7kXUQbq+Xy6pvqIygXKA7Ive8xyed3AwHXNae1RXWswNwEDlwWBhZlrDcb/ADHeMaDmMtnGp/vKcrAkoTJjmLNeY7+uFrP6flFpOaeXO3qaovO+5Qt5zywkKOQeLFVPwLgXKgo0csSVBO2D6mL24HaB0wAyuo5ClSdczWqJTrVNqpTEkmFPWQNpWJ4ufngj4jOY9yX2SMXZgoER3mbCwAINrYXs3SoHP0ssz1HogAMiyFRoiZizb5O8Xkx3xGLvZZrNIa834k0up7F2lNjFaTGAwYgKYB4NoJMDm/GGrTdN1HbuauUWSwROIJJiSJm/PGM7/wAL56pmhVWgKyPtRCDKogtDAC15J6fF641Y1jlqVKmzhjEEkwYA5APIFhzOBJfkNv0EeI6+Yp1VQUP3VQDzyIDmZG2De09sUny6vE0lYk9QY+l9v6YM6otcVFqFAUuGKk7o6QByszIgnjE9OvSZFiqNvSQTbt6nD9hKFOlp2Q3bV0hYWd+6hZRfhoUX46j0E4kz+TRabezyzCEYTTRYCleWt056dLYPZulUCh6VCrUZiE3LHlW/mcNUUFR3+LsDBwL1TSvFeyoBqeTZdjEhqDhtsX4qEfK3bB7WCkT5PKv7Kk5dii00CkIGKkqPNMEgxzb73B6GXyK7WemGCldrVGaQTyy7o2mD/X6wabXz7ZdStMHaqAybt5VIO4f5T1Fv1wOp5nN+65hcyzK5Fmo1VFiP4SxQAggmGaDIvhBxsopQSmzBQYLG/lv1vcCIN+eMLvjPW9OXKoaubVgaiyFMzYkAhTLQbz6A4RMjR19qUUNXzTEsQKJO07BYBiatjHQXB68Y48VZ/Us1TFMZJkXcXCuqSHAhl3L08xMHsOJwyhkRywOuS1bTMzkalZZ2U3RSDKy8hvL8UKQwJveDIwH0jRqQO9M5UdQd213MGZ67QZklgZ59OBngitWNOpk6iHY7rV27TyABtPaCoJv1GNK0ygSYABmwAiw+UYnP4wisPrLLWkZVKRRFoJTAUnakkCTfkDr6d5wWq0qbjcI3KSN20FlPB27hY2+uIKdHKuRVpV58kDaZBWSZnrJ/pi3kqwYfrOEXyzSzko0jRIKpWdyjkPJG4N1mQO4Ii0cdsc+9ZnfDNTKQCBtO79TBH9Dgt7CnJYKJMAmOQOJ+5xxVobugPbDkxZzPiPJrVWm1WSfN8DBlnyyDt2sOkzIwJ8VeNFpe1pDSM9VY02UbUmkRBkxeGE3JHHXDLr2gU69M0FzFWjvBG6jAg/mbicAj4QrZTLvGv5p0SnU8hNMDgmWYoWPaJHPTDIxLp2pKKFL2ijdsW6JwALHaxJMH7z648dd0sMxfIuGIuXQgvYHgelptgVoPiMGlTFZ2Uqi9dwAgAE+XyyIsT3+p5atCsg8u/oCQv2Fz9sB4KUmKWZ8S6ElRqlPRp3DbG1QJPUQNwmLg2t3FuKWuLWIUZNafaa1Q/QxO0iOR2gHoWHPeH2YeSntf84RWK9eC4t6x2xbpaOwQr7UBjcuBAmSZCkkC9yJweyoXqwbqGTqAU/3ChZgRIgFbggBbERf/ANnFx6y0ctWqCiDspkwDFzYC4tzycAayrk9lOrqQqtXqFVpoF2KY3bomRIgW5t6Yv6EcpRSpUNUQ8gLUrNAYX8u5yFuBfpHNowsloZOkyDwz4s0ps7TRXqioy+wmF2GSXXcbQwM3i5PYjDPlNVy4zDZZMwGqCZSGtPEkiDfscZf4i8V5enmlpVNBQhH9oHSCWcX3oSALCOLc/QnU/ErTkqmsdIalVqrvcFvN07mJIAiBH1nDyhYkZUXs7+J2yUTMFnBIK7fNu7KL8fX9Rgppv4mVKik+4NugkCGAaP8APshfWQAJ5xn65TLGsWCMA5NQlVH7yTM8zczwY9b4efDiHYVTI15sSfZ7f/KR0/3tdpJJCptjpla9OqA70l3QGAiSOevXEmeg0KvWKbi8flPbFAZPOifOqXBBlpHeQSVXgcTPpj5qAYZd98s3s38wEEnaek2/TExhHyVHKbEb32qF2AEl1YCFkx5ZH5T8r3wW0fWaCBjwkSGU+dv9Yhb+ptHyxn2lV6DeTaNrhFVxUUecLuYeapElBIm1oMHFLxdmstljTenUJO+LspdqcGQ0WBmLxb6yauNgTNfXxvlW8iZWq/WSoI4mbE+v2PpKhr34r6aiuvuNUNBQQQjHmCDJZRN56g/bKdR8aatWMLmmpJwKdI7RHYxBPb7Yl0PTNKE1c5ndoADCmLs/z79LTwcBQS2ay1nNW1DUDSpUcrUAWAf4hv43StME9fiJMkxzhq0zw3Wpqg/Z1JVpyTmGBSrvIM7izwygRx/uo5rx1qChFy2bekEUrYKAbm6r5vZ2MQDjvJ+FtUzQ94zGo0VmCBmswFaoObSSVEdT3t3wzAP9Xxdo2XLKdZVjA8tCWuOkgbDPf1OF/O+E89qFUVkojL04/wCJmgEZpJNqazYCIsAYY9YwT0bVcnlFNOnpmVpVQRuK1ldXEfw1ZJ/lZh1vxi8niFwCy5SijPJMwZBF5KmZHpJuDcGcLrQdhDRPC+ey+V9iurBLQa1OnDBS+6Vm4YA7RNgJtPDZmNRzKopp5alUe4LuxHAN7SeeQO/0xmS/iBkaYakymkbQEcRF7jywbyZnrziGj4q02ux2ai6PI+LafnLEkkxbykx2OB1YcGoVNWpuvnRyQT8BChCDMqWVSCBafn64WfEfi/UqSlE0uo25WZgW8wG1pYRYgSJEcTgYmq5VwFOfRgCNyONw59KZt1uB646enlaYZv2jSKbGVU3qsHaxuoZTv6SDERbmQkE//9k="/>
          <p:cNvSpPr>
            <a:spLocks noChangeAspect="1" noChangeArrowheads="1"/>
          </p:cNvSpPr>
          <p:nvPr/>
        </p:nvSpPr>
        <p:spPr bwMode="auto">
          <a:xfrm>
            <a:off x="155575" y="-433388"/>
            <a:ext cx="914400" cy="91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357562"/>
            <a:ext cx="2571768" cy="192882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96" name="Picture 24" descr="http://t0.gstatic.com/images?q=tbn:ANd9GcRRqtJIjNYvS-tSDML0Y9mX07YYmlYBVblVJQ_AsCoQrFj5H_eqw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357826"/>
            <a:ext cx="2000264" cy="1304945"/>
          </a:xfrm>
          <a:prstGeom prst="rect">
            <a:avLst/>
          </a:prstGeom>
          <a:noFill/>
        </p:spPr>
      </p:pic>
      <p:pic>
        <p:nvPicPr>
          <p:cNvPr id="3098" name="Picture 26" descr="http://t1.gstatic.com/images?q=tbn:ANd9GcS0RuOnZeHFZlV4Se6YT0muUmA6eod_5oshjnRnqFpS0idjSiu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5286388"/>
            <a:ext cx="2119309" cy="1357322"/>
          </a:xfrm>
          <a:prstGeom prst="rect">
            <a:avLst/>
          </a:prstGeom>
          <a:noFill/>
        </p:spPr>
      </p:pic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9CED-6C2B-438C-9E8A-4C84136409A1}" type="slidenum">
              <a:rPr lang="es-PE" smtClean="0"/>
              <a:pPr/>
              <a:t>6</a:t>
            </a:fld>
            <a:endParaRPr lang="es-PE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21593E26-8DF1-4C3D-9FBD-D7A68C4BDBC8}" type="slidenum">
              <a:rPr lang="en-US">
                <a:latin typeface="+mj-lt"/>
              </a:rPr>
              <a:pPr algn="l">
                <a:defRPr/>
              </a:pPr>
              <a:t>7</a:t>
            </a:fld>
            <a:endParaRPr lang="en-US">
              <a:latin typeface="+mj-lt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4400" dirty="0" err="1">
                <a:latin typeface="Arial" charset="0"/>
                <a:cs typeface="Arial" charset="0"/>
              </a:rPr>
              <a:t>E</a:t>
            </a:r>
            <a:r>
              <a:rPr lang="en-US" sz="4400" dirty="0" err="1" smtClean="0">
                <a:latin typeface="Arial" charset="0"/>
                <a:cs typeface="Arial" charset="0"/>
              </a:rPr>
              <a:t>jemplos</a:t>
            </a:r>
            <a:endParaRPr lang="en-US" sz="4400" dirty="0">
              <a:latin typeface="Arial" charset="0"/>
              <a:cs typeface="Arial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900113" y="1844675"/>
            <a:ext cx="74168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r>
              <a:rPr lang="es-PE" sz="2800" dirty="0" smtClean="0">
                <a:latin typeface="+mj-lt"/>
                <a:cs typeface="Arial" charset="0"/>
              </a:rPr>
              <a:t>1. </a:t>
            </a:r>
            <a:r>
              <a:rPr lang="es-PE" sz="2800" dirty="0" smtClean="0">
                <a:latin typeface="+mj-lt"/>
              </a:rPr>
              <a:t>Una enfermedad de reciente </a:t>
            </a:r>
            <a:r>
              <a:rPr lang="es-PE" sz="2800" dirty="0" err="1" smtClean="0">
                <a:latin typeface="+mj-lt"/>
              </a:rPr>
              <a:t>aparici</a:t>
            </a:r>
            <a:r>
              <a:rPr lang="en-US" sz="2800" dirty="0" err="1" smtClean="0">
                <a:latin typeface="+mj-lt"/>
              </a:rPr>
              <a:t>ón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2. </a:t>
            </a:r>
            <a:r>
              <a:rPr lang="en-US" sz="2800" dirty="0" err="1" smtClean="0">
                <a:latin typeface="+mj-lt"/>
              </a:rPr>
              <a:t>Una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catástrofe</a:t>
            </a:r>
            <a:r>
              <a:rPr lang="en-US" sz="2800" dirty="0" smtClean="0">
                <a:latin typeface="+mj-lt"/>
              </a:rPr>
              <a:t> en un </a:t>
            </a:r>
            <a:r>
              <a:rPr lang="en-US" sz="2800" dirty="0" err="1" smtClean="0">
                <a:latin typeface="+mj-lt"/>
              </a:rPr>
              <a:t>lugar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donde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nunca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había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sucedido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algún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desastre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3. Inquietudes </a:t>
            </a:r>
            <a:r>
              <a:rPr lang="en-US" sz="2800" dirty="0" err="1" smtClean="0">
                <a:latin typeface="+mj-lt"/>
              </a:rPr>
              <a:t>planteadas</a:t>
            </a:r>
            <a:r>
              <a:rPr lang="en-US" sz="2800" dirty="0" smtClean="0">
                <a:latin typeface="+mj-lt"/>
              </a:rPr>
              <a:t> a </a:t>
            </a:r>
            <a:r>
              <a:rPr lang="en-US" sz="2800" dirty="0" err="1" smtClean="0">
                <a:latin typeface="+mj-lt"/>
              </a:rPr>
              <a:t>partir</a:t>
            </a:r>
            <a:r>
              <a:rPr lang="en-US" sz="2800" dirty="0" smtClean="0">
                <a:latin typeface="+mj-lt"/>
              </a:rPr>
              <a:t> del </a:t>
            </a:r>
            <a:r>
              <a:rPr lang="en-US" sz="2800" dirty="0" err="1" smtClean="0">
                <a:latin typeface="+mj-lt"/>
              </a:rPr>
              <a:t>desciframiento</a:t>
            </a:r>
            <a:r>
              <a:rPr lang="en-US" sz="2800" dirty="0" smtClean="0">
                <a:latin typeface="+mj-lt"/>
              </a:rPr>
              <a:t> del </a:t>
            </a:r>
            <a:r>
              <a:rPr lang="en-US" sz="2800" dirty="0" err="1" smtClean="0">
                <a:latin typeface="+mj-lt"/>
              </a:rPr>
              <a:t>código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genético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humano</a:t>
            </a:r>
            <a:r>
              <a:rPr lang="en-US" sz="2800" dirty="0" smtClean="0">
                <a:latin typeface="+mj-lt"/>
              </a:rPr>
              <a:t> y la </a:t>
            </a:r>
            <a:r>
              <a:rPr lang="en-US" sz="2800" dirty="0" err="1" smtClean="0">
                <a:latin typeface="+mj-lt"/>
              </a:rPr>
              <a:t>clonación</a:t>
            </a:r>
            <a:r>
              <a:rPr lang="en-US" sz="2800" dirty="0" smtClean="0">
                <a:latin typeface="+mj-lt"/>
              </a:rPr>
              <a:t> de </a:t>
            </a:r>
            <a:r>
              <a:rPr lang="en-US" sz="2800" dirty="0" err="1" smtClean="0">
                <a:latin typeface="+mj-lt"/>
              </a:rPr>
              <a:t>seres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vivos</a:t>
            </a:r>
            <a:endParaRPr lang="en-US" sz="2800" dirty="0" smtClean="0">
              <a:latin typeface="+mj-lt"/>
            </a:endParaRPr>
          </a:p>
          <a:p>
            <a:r>
              <a:rPr lang="en-US" sz="2800" dirty="0" smtClean="0">
                <a:latin typeface="+mj-lt"/>
              </a:rPr>
              <a:t>4. </a:t>
            </a:r>
            <a:r>
              <a:rPr lang="en-US" sz="2800" dirty="0" err="1" smtClean="0">
                <a:latin typeface="+mj-lt"/>
              </a:rPr>
              <a:t>Una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propiedad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observada</a:t>
            </a:r>
            <a:r>
              <a:rPr lang="en-US" sz="2800" dirty="0" smtClean="0">
                <a:latin typeface="+mj-lt"/>
              </a:rPr>
              <a:t> en los </a:t>
            </a:r>
            <a:r>
              <a:rPr lang="en-US" sz="2800" dirty="0" err="1" smtClean="0">
                <a:latin typeface="+mj-lt"/>
              </a:rPr>
              <a:t>agujeros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negros</a:t>
            </a:r>
            <a:endParaRPr lang="en-US" sz="2800" dirty="0" smtClean="0">
              <a:latin typeface="+mj-lt"/>
            </a:endParaRPr>
          </a:p>
          <a:p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21593E26-8DF1-4C3D-9FBD-D7A68C4BDBC8}" type="slidenum">
              <a:rPr lang="en-US">
                <a:latin typeface="+mj-lt"/>
              </a:rPr>
              <a:pPr algn="l">
                <a:defRPr/>
              </a:pPr>
              <a:t>8</a:t>
            </a:fld>
            <a:endParaRPr lang="en-US">
              <a:latin typeface="+mj-lt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900113" y="1844675"/>
            <a:ext cx="74168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 dirty="0">
                <a:latin typeface="Arial" charset="0"/>
                <a:cs typeface="Arial" charset="0"/>
              </a:rPr>
              <a:t>La investigación descriptiva, según se mencionó, trabaja sobre realidades de hecho y su característica fundamental es la de presentar una interpretación correcta. Esta puede incluir los siguientes tipos de estudios: Encuestas, </a:t>
            </a:r>
            <a:r>
              <a:rPr lang="es-ES" sz="2800" dirty="0" smtClean="0">
                <a:latin typeface="Arial" charset="0"/>
                <a:cs typeface="Arial" charset="0"/>
              </a:rPr>
              <a:t>casos, causales</a:t>
            </a:r>
            <a:r>
              <a:rPr lang="es-ES" sz="2800" dirty="0">
                <a:latin typeface="Arial" charset="0"/>
                <a:cs typeface="Arial" charset="0"/>
              </a:rPr>
              <a:t>, </a:t>
            </a:r>
            <a:r>
              <a:rPr lang="es-ES" sz="2800" dirty="0" smtClean="0">
                <a:latin typeface="Arial" charset="0"/>
                <a:cs typeface="Arial" charset="0"/>
              </a:rPr>
              <a:t>de desarrollo</a:t>
            </a:r>
            <a:r>
              <a:rPr lang="es-ES" sz="2800" dirty="0">
                <a:latin typeface="Arial" charset="0"/>
                <a:cs typeface="Arial" charset="0"/>
              </a:rPr>
              <a:t>, </a:t>
            </a:r>
            <a:r>
              <a:rPr lang="es-ES" sz="2800" dirty="0" smtClean="0">
                <a:latin typeface="Arial" charset="0"/>
                <a:cs typeface="Arial" charset="0"/>
              </a:rPr>
              <a:t>predictivos.</a:t>
            </a:r>
            <a:endParaRPr lang="es-ES" sz="2800" dirty="0">
              <a:latin typeface="Arial" charset="0"/>
              <a:cs typeface="Arial" charset="0"/>
            </a:endParaRPr>
          </a:p>
          <a:p>
            <a:pPr algn="just"/>
            <a:endParaRPr lang="en-GB" sz="2800" b="1" dirty="0">
              <a:latin typeface="Arial" charset="0"/>
              <a:cs typeface="Arial" charset="0"/>
            </a:endParaRPr>
          </a:p>
          <a:p>
            <a:pPr algn="just"/>
            <a:endParaRPr lang="en-GB" sz="2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DF9EA3DE-CD01-4AF7-8E1D-6CB630736754}" type="slidenum">
              <a:rPr lang="en-US">
                <a:latin typeface="+mj-lt"/>
              </a:rPr>
              <a:pPr algn="l">
                <a:defRPr/>
              </a:pPr>
              <a:t>9</a:t>
            </a:fld>
            <a:endParaRPr lang="en-US">
              <a:latin typeface="+mj-lt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950913" y="4762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4400">
                <a:latin typeface="Arial" charset="0"/>
                <a:cs typeface="Arial" charset="0"/>
              </a:rPr>
              <a:t>Investigación Descriptiva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900113" y="1916113"/>
            <a:ext cx="74168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just"/>
            <a:r>
              <a:rPr lang="es-ES" sz="2800">
                <a:latin typeface="Arial" charset="0"/>
                <a:cs typeface="Arial" charset="0"/>
              </a:rPr>
              <a:t>Ejemplos:</a:t>
            </a: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r>
              <a:rPr lang="es-ES" sz="2800">
                <a:latin typeface="Arial" charset="0"/>
                <a:cs typeface="Arial" charset="0"/>
              </a:rPr>
              <a:t>Censo Nacional de Población y Vivienda para implementación de políticas de gobierno.</a:t>
            </a:r>
          </a:p>
          <a:p>
            <a:pPr algn="just">
              <a:buFontTx/>
              <a:buChar char="-"/>
            </a:pPr>
            <a:r>
              <a:rPr lang="es-ES" sz="2800">
                <a:latin typeface="Arial" charset="0"/>
                <a:cs typeface="Arial" charset="0"/>
              </a:rPr>
              <a:t>Sondeo de opinión sobre los resultados generales de los primeros 100 dias del gobierno.</a:t>
            </a:r>
          </a:p>
          <a:p>
            <a:pPr algn="just">
              <a:buFontTx/>
              <a:buChar char="-"/>
            </a:pPr>
            <a:endParaRPr lang="es-ES" sz="2800">
              <a:latin typeface="Arial" charset="0"/>
              <a:cs typeface="Arial" charset="0"/>
            </a:endParaRPr>
          </a:p>
          <a:p>
            <a:pPr algn="just"/>
            <a:endParaRPr lang="es-ES" sz="2800">
              <a:latin typeface="Arial" charset="0"/>
              <a:cs typeface="Arial" charset="0"/>
            </a:endParaRPr>
          </a:p>
          <a:p>
            <a:pPr algn="just"/>
            <a:endParaRPr lang="es-PE" sz="2800">
              <a:latin typeface="Arial" charset="0"/>
              <a:cs typeface="Arial" charset="0"/>
            </a:endParaRPr>
          </a:p>
          <a:p>
            <a:pPr algn="just">
              <a:buFontTx/>
              <a:buChar char="-"/>
            </a:pPr>
            <a:endParaRPr lang="es-PE" sz="2800">
              <a:latin typeface="Arial" charset="0"/>
              <a:cs typeface="Arial" charset="0"/>
            </a:endParaRPr>
          </a:p>
          <a:p>
            <a:pPr algn="just"/>
            <a:r>
              <a:rPr lang="es-PE" sz="2800">
                <a:latin typeface="Arial" charset="0"/>
                <a:cs typeface="Arial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en-GB" sz="2800">
              <a:latin typeface="Arial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GB" sz="2800">
              <a:latin typeface="Arial" charset="0"/>
              <a:cs typeface="Arial" charset="0"/>
            </a:endParaRPr>
          </a:p>
          <a:p>
            <a:pPr algn="just"/>
            <a:endParaRPr lang="en-GB" sz="2800" b="1">
              <a:latin typeface="Arial" charset="0"/>
              <a:cs typeface="Arial" charset="0"/>
            </a:endParaRPr>
          </a:p>
          <a:p>
            <a:pPr algn="just"/>
            <a:endParaRPr lang="en-GB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1537</TotalTime>
  <Words>989</Words>
  <Application>Microsoft Office PowerPoint</Application>
  <PresentationFormat>Presentación en pantalla (4:3)</PresentationFormat>
  <Paragraphs>173</Paragraphs>
  <Slides>27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di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Investigacion exploratoria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DEL CAUCA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LA INVESTIGACION</dc:title>
  <dc:creator>DEPARTAMENTO DE VIAS F.I.C.</dc:creator>
  <cp:lastModifiedBy>Usuario</cp:lastModifiedBy>
  <cp:revision>122</cp:revision>
  <dcterms:created xsi:type="dcterms:W3CDTF">2001-11-09T19:59:32Z</dcterms:created>
  <dcterms:modified xsi:type="dcterms:W3CDTF">2012-09-17T22:24:52Z</dcterms:modified>
</cp:coreProperties>
</file>